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64" r:id="rId4"/>
    <p:sldId id="258" r:id="rId5"/>
    <p:sldId id="259" r:id="rId6"/>
    <p:sldId id="265" r:id="rId7"/>
    <p:sldId id="266" r:id="rId8"/>
    <p:sldId id="260" r:id="rId9"/>
    <p:sldId id="261" r:id="rId10"/>
    <p:sldId id="267" r:id="rId11"/>
    <p:sldId id="262" r:id="rId12"/>
  </p:sldIdLst>
  <p:sldSz cx="18288000" cy="10287000"/>
  <p:notesSz cx="6858000" cy="9144000"/>
  <p:embeddedFontLst>
    <p:embeddedFont>
      <p:font typeface="Bricolage Grotesque Bold" panose="020B0604020202020204" charset="0"/>
      <p:regular r:id="rId13"/>
    </p:embeddedFont>
    <p:embeddedFont>
      <p:font typeface="Bricolage Grotesque Semi-Bold" panose="020B0604020202020204" charset="0"/>
      <p:regular r:id="rId14"/>
    </p:embeddedFont>
    <p:embeddedFont>
      <p:font typeface="HK Grotesk" panose="020B0604020202020204" charset="0"/>
      <p:regular r:id="rId15"/>
    </p:embeddedFont>
    <p:embeddedFont>
      <p:font typeface="HK Grotesk Bold" panose="020B0604020202020204" charset="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>
        <p:scale>
          <a:sx n="61" d="100"/>
          <a:sy n="61" d="100"/>
        </p:scale>
        <p:origin x="21" y="135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2/17/2026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2/17/2026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2/17/2026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2/17/2026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2/17/2026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2/17/2026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2/17/2026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734675" y="666750"/>
            <a:ext cx="7759788" cy="8953500"/>
            <a:chOff x="0" y="0"/>
            <a:chExt cx="1202194" cy="138713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02194" cy="1387131"/>
            </a:xfrm>
            <a:custGeom>
              <a:avLst/>
              <a:gdLst/>
              <a:ahLst/>
              <a:cxnLst/>
              <a:rect l="l" t="t" r="r" b="b"/>
              <a:pathLst>
                <a:path w="1202194" h="1387131">
                  <a:moveTo>
                    <a:pt x="19954" y="0"/>
                  </a:moveTo>
                  <a:lnTo>
                    <a:pt x="1182240" y="0"/>
                  </a:lnTo>
                  <a:cubicBezTo>
                    <a:pt x="1187532" y="0"/>
                    <a:pt x="1192608" y="2102"/>
                    <a:pt x="1196350" y="5844"/>
                  </a:cubicBezTo>
                  <a:cubicBezTo>
                    <a:pt x="1200092" y="9586"/>
                    <a:pt x="1202194" y="14662"/>
                    <a:pt x="1202194" y="19954"/>
                  </a:cubicBezTo>
                  <a:lnTo>
                    <a:pt x="1202194" y="1367177"/>
                  </a:lnTo>
                  <a:cubicBezTo>
                    <a:pt x="1202194" y="1378198"/>
                    <a:pt x="1193261" y="1387131"/>
                    <a:pt x="1182240" y="1387131"/>
                  </a:cubicBezTo>
                  <a:lnTo>
                    <a:pt x="19954" y="1387131"/>
                  </a:lnTo>
                  <a:cubicBezTo>
                    <a:pt x="8934" y="1387131"/>
                    <a:pt x="0" y="1378198"/>
                    <a:pt x="0" y="1367177"/>
                  </a:cubicBezTo>
                  <a:lnTo>
                    <a:pt x="0" y="19954"/>
                  </a:lnTo>
                  <a:cubicBezTo>
                    <a:pt x="0" y="8934"/>
                    <a:pt x="8934" y="0"/>
                    <a:pt x="19954" y="0"/>
                  </a:cubicBezTo>
                  <a:close/>
                </a:path>
              </a:pathLst>
            </a:custGeom>
            <a:blipFill>
              <a:blip r:embed="rId2"/>
              <a:stretch>
                <a:fillRect t="-242" b="-242"/>
              </a:stretch>
            </a:blipFill>
            <a:ln w="190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5677043" y="6462606"/>
            <a:ext cx="3467057" cy="4305236"/>
            <a:chOff x="0" y="0"/>
            <a:chExt cx="4622743" cy="5740315"/>
          </a:xfrm>
        </p:grpSpPr>
        <p:sp>
          <p:nvSpPr>
            <p:cNvPr id="5" name="Freeform 5"/>
            <p:cNvSpPr/>
            <p:nvPr/>
          </p:nvSpPr>
          <p:spPr>
            <a:xfrm rot="-2700000">
              <a:off x="-124706" y="1478676"/>
              <a:ext cx="4872155" cy="1665391"/>
            </a:xfrm>
            <a:custGeom>
              <a:avLst/>
              <a:gdLst/>
              <a:ahLst/>
              <a:cxnLst/>
              <a:rect l="l" t="t" r="r" b="b"/>
              <a:pathLst>
                <a:path w="4872155" h="1665391">
                  <a:moveTo>
                    <a:pt x="0" y="0"/>
                  </a:moveTo>
                  <a:lnTo>
                    <a:pt x="4872155" y="0"/>
                  </a:lnTo>
                  <a:lnTo>
                    <a:pt x="4872155" y="1665391"/>
                  </a:lnTo>
                  <a:lnTo>
                    <a:pt x="0" y="16653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FR"/>
            </a:p>
          </p:txBody>
        </p:sp>
        <p:grpSp>
          <p:nvGrpSpPr>
            <p:cNvPr id="6" name="Group 6"/>
            <p:cNvGrpSpPr/>
            <p:nvPr/>
          </p:nvGrpSpPr>
          <p:grpSpPr>
            <a:xfrm rot="8100000">
              <a:off x="-106337" y="2577879"/>
              <a:ext cx="4835418" cy="1702128"/>
              <a:chOff x="0" y="0"/>
              <a:chExt cx="954623" cy="336039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954623" cy="336039"/>
              </a:xfrm>
              <a:custGeom>
                <a:avLst/>
                <a:gdLst/>
                <a:ahLst/>
                <a:cxnLst/>
                <a:rect l="l" t="t" r="r" b="b"/>
                <a:pathLst>
                  <a:path w="954623" h="336039">
                    <a:moveTo>
                      <a:pt x="751423" y="0"/>
                    </a:moveTo>
                    <a:cubicBezTo>
                      <a:pt x="863647" y="0"/>
                      <a:pt x="954623" y="75225"/>
                      <a:pt x="954623" y="168020"/>
                    </a:cubicBezTo>
                    <a:cubicBezTo>
                      <a:pt x="954623" y="260814"/>
                      <a:pt x="863647" y="336039"/>
                      <a:pt x="751423" y="336039"/>
                    </a:cubicBezTo>
                    <a:lnTo>
                      <a:pt x="203200" y="336039"/>
                    </a:lnTo>
                    <a:cubicBezTo>
                      <a:pt x="90976" y="336039"/>
                      <a:pt x="0" y="260814"/>
                      <a:pt x="0" y="168020"/>
                    </a:cubicBezTo>
                    <a:cubicBezTo>
                      <a:pt x="0" y="75225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1E88E5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0" y="-19050"/>
                <a:ext cx="954623" cy="355089"/>
              </a:xfrm>
              <a:prstGeom prst="rect">
                <a:avLst/>
              </a:prstGeom>
            </p:spPr>
            <p:txBody>
              <a:bodyPr lIns="18752" tIns="18752" rIns="18752" bIns="18752" rtlCol="0" anchor="ctr"/>
              <a:lstStyle/>
              <a:p>
                <a:pPr marL="0" lvl="0" indent="0" algn="ctr">
                  <a:lnSpc>
                    <a:spcPts val="755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grpSp>
        <p:nvGrpSpPr>
          <p:cNvPr id="9" name="Group 9"/>
          <p:cNvGrpSpPr/>
          <p:nvPr/>
        </p:nvGrpSpPr>
        <p:grpSpPr>
          <a:xfrm>
            <a:off x="666750" y="3073291"/>
            <a:ext cx="9763125" cy="6546959"/>
            <a:chOff x="0" y="0"/>
            <a:chExt cx="13017500" cy="8729279"/>
          </a:xfrm>
        </p:grpSpPr>
        <p:sp>
          <p:nvSpPr>
            <p:cNvPr id="10" name="TextBox 10"/>
            <p:cNvSpPr txBox="1"/>
            <p:nvPr/>
          </p:nvSpPr>
          <p:spPr>
            <a:xfrm>
              <a:off x="0" y="257175"/>
              <a:ext cx="13017500" cy="73035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14000"/>
                </a:lnSpc>
                <a:spcBef>
                  <a:spcPct val="0"/>
                </a:spcBef>
              </a:pPr>
              <a:r>
                <a:rPr lang="en-US" sz="14000" b="1" u="none" strike="noStrike" spc="-840">
                  <a:solidFill>
                    <a:srgbClr val="1E88E5"/>
                  </a:solidFill>
                  <a:latin typeface="Bricolage Grotesque Semi-Bold"/>
                  <a:ea typeface="Bricolage Grotesque Semi-Bold"/>
                  <a:cs typeface="Bricolage Grotesque Semi-Bold"/>
                  <a:sym typeface="Bricolage Grotesque Semi-Bold"/>
                </a:rPr>
                <a:t>Gestion des déchets en Mauritanie 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100104" y="7838461"/>
              <a:ext cx="12742965" cy="8908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5466"/>
                </a:lnSpc>
              </a:pPr>
              <a:r>
                <a:rPr lang="en-US" sz="4205">
                  <a:solidFill>
                    <a:srgbClr val="3A3A3A"/>
                  </a:solidFill>
                  <a:latin typeface="HK Grotesk"/>
                  <a:ea typeface="HK Grotesk"/>
                  <a:cs typeface="HK Grotesk"/>
                  <a:sym typeface="HK Grotesk"/>
                </a:rPr>
                <a:t>23097, 23076, 23024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296400" y="666750"/>
            <a:ext cx="8324850" cy="3239013"/>
            <a:chOff x="0" y="0"/>
            <a:chExt cx="11099800" cy="4318683"/>
          </a:xfrm>
        </p:grpSpPr>
        <p:sp>
          <p:nvSpPr>
            <p:cNvPr id="3" name="TextBox 3"/>
            <p:cNvSpPr txBox="1"/>
            <p:nvPr/>
          </p:nvSpPr>
          <p:spPr>
            <a:xfrm>
              <a:off x="0" y="114300"/>
              <a:ext cx="11099800" cy="32994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6300"/>
                </a:lnSpc>
                <a:spcBef>
                  <a:spcPct val="0"/>
                </a:spcBef>
              </a:pPr>
              <a:r>
                <a:rPr lang="en-US" sz="6300" b="1" u="none" strike="noStrike" spc="-189">
                  <a:solidFill>
                    <a:srgbClr val="1E88E5"/>
                  </a:solidFill>
                  <a:latin typeface="Bricolage Grotesque Semi-Bold"/>
                  <a:ea typeface="Bricolage Grotesque Semi-Bold"/>
                  <a:cs typeface="Bricolage Grotesque Semi-Bold"/>
                  <a:sym typeface="Bricolage Grotesque Semi-Bold"/>
                </a:rPr>
                <a:t>Impact &amp; Valeurs Islamiques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3683048"/>
              <a:ext cx="11099800" cy="6356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851"/>
                </a:lnSpc>
              </a:pPr>
              <a:r>
                <a:rPr lang="en-US" sz="2962">
                  <a:solidFill>
                    <a:srgbClr val="3A3A3A"/>
                  </a:solidFill>
                  <a:latin typeface="HK Grotesk"/>
                  <a:ea typeface="HK Grotesk"/>
                  <a:cs typeface="HK Grotesk"/>
                  <a:sym typeface="HK Grotesk"/>
                </a:rPr>
                <a:t>Ce projet s’inscrit dans les principes islamiques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220200" y="4696154"/>
            <a:ext cx="4010025" cy="3473352"/>
            <a:chOff x="-101600" y="-596461"/>
            <a:chExt cx="5346700" cy="4631135"/>
          </a:xfrm>
        </p:grpSpPr>
        <p:sp>
          <p:nvSpPr>
            <p:cNvPr id="6" name="TextBox 6"/>
            <p:cNvSpPr txBox="1"/>
            <p:nvPr/>
          </p:nvSpPr>
          <p:spPr>
            <a:xfrm>
              <a:off x="0" y="-596461"/>
              <a:ext cx="5245100" cy="121392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l">
                <a:lnSpc>
                  <a:spcPts val="3554"/>
                </a:lnSpc>
                <a:spcBef>
                  <a:spcPct val="0"/>
                </a:spcBef>
              </a:pPr>
              <a:r>
                <a:rPr lang="en-US" sz="2962" b="1" u="none" strike="noStrike" dirty="0">
                  <a:solidFill>
                    <a:srgbClr val="3A3A3A"/>
                  </a:solidFill>
                  <a:latin typeface="Bricolage Grotesque Bold"/>
                  <a:ea typeface="Bricolage Grotesque Bold"/>
                  <a:cs typeface="Bricolage Grotesque Bold"/>
                  <a:sym typeface="Bricolage Grotesque Bold"/>
                </a:rPr>
                <a:t>Justice (‘Adl) — </a:t>
              </a:r>
              <a:r>
                <a:rPr lang="en-US" sz="2962" b="1" u="none" strike="noStrike" dirty="0" err="1">
                  <a:solidFill>
                    <a:srgbClr val="3A3A3A"/>
                  </a:solidFill>
                  <a:latin typeface="Bricolage Grotesque Bold"/>
                  <a:ea typeface="Bricolage Grotesque Bold"/>
                  <a:cs typeface="Bricolage Grotesque Bold"/>
                  <a:sym typeface="Bricolage Grotesque Bold"/>
                </a:rPr>
                <a:t>Équité</a:t>
              </a:r>
              <a:r>
                <a:rPr lang="en-US" sz="2962" b="1" u="none" strike="noStrike" dirty="0">
                  <a:solidFill>
                    <a:srgbClr val="3A3A3A"/>
                  </a:solidFill>
                  <a:latin typeface="Bricolage Grotesque Bold"/>
                  <a:ea typeface="Bricolage Grotesque Bold"/>
                  <a:cs typeface="Bricolage Grotesque Bold"/>
                  <a:sym typeface="Bricolage Grotesque Bold"/>
                </a:rPr>
                <a:t> et </a:t>
              </a:r>
              <a:r>
                <a:rPr lang="en-US" sz="2962" b="1" u="none" strike="noStrike" dirty="0" err="1">
                  <a:solidFill>
                    <a:srgbClr val="3A3A3A"/>
                  </a:solidFill>
                  <a:latin typeface="Bricolage Grotesque Bold"/>
                  <a:ea typeface="Bricolage Grotesque Bold"/>
                  <a:cs typeface="Bricolage Grotesque Bold"/>
                  <a:sym typeface="Bricolage Grotesque Bold"/>
                </a:rPr>
                <a:t>propreté</a:t>
              </a:r>
              <a:endParaRPr lang="en-US" sz="2962" b="1" u="none" strike="noStrike" dirty="0">
                <a:solidFill>
                  <a:srgbClr val="3A3A3A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-101600" y="1396249"/>
              <a:ext cx="5346700" cy="26384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85775" lvl="1" indent="-242888" algn="l">
                <a:lnSpc>
                  <a:spcPts val="3149"/>
                </a:lnSpc>
                <a:buFont typeface="Arial"/>
                <a:buChar char="•"/>
              </a:pPr>
              <a:r>
                <a:rPr lang="en-US" sz="2250" dirty="0" err="1">
                  <a:solidFill>
                    <a:srgbClr val="3A3A3A"/>
                  </a:solidFill>
                  <a:latin typeface="HK Grotesk"/>
                  <a:ea typeface="HK Grotesk"/>
                  <a:cs typeface="HK Grotesk"/>
                  <a:sym typeface="HK Grotesk"/>
                </a:rPr>
                <a:t>Accès</a:t>
              </a:r>
              <a:r>
                <a:rPr lang="en-US" sz="2250" dirty="0">
                  <a:solidFill>
                    <a:srgbClr val="3A3A3A"/>
                  </a:solidFill>
                  <a:latin typeface="HK Grotesk"/>
                  <a:ea typeface="HK Grotesk"/>
                  <a:cs typeface="HK Grotesk"/>
                  <a:sym typeface="HK Grotesk"/>
                </a:rPr>
                <a:t> </a:t>
              </a:r>
              <a:r>
                <a:rPr lang="en-US" sz="2250" dirty="0" err="1">
                  <a:solidFill>
                    <a:srgbClr val="3A3A3A"/>
                  </a:solidFill>
                  <a:latin typeface="HK Grotesk"/>
                  <a:ea typeface="HK Grotesk"/>
                  <a:cs typeface="HK Grotesk"/>
                  <a:sym typeface="HK Grotesk"/>
                </a:rPr>
                <a:t>équitable</a:t>
              </a:r>
              <a:r>
                <a:rPr lang="en-US" sz="2250" dirty="0">
                  <a:solidFill>
                    <a:srgbClr val="3A3A3A"/>
                  </a:solidFill>
                  <a:latin typeface="HK Grotesk"/>
                  <a:ea typeface="HK Grotesk"/>
                  <a:cs typeface="HK Grotesk"/>
                  <a:sym typeface="HK Grotesk"/>
                </a:rPr>
                <a:t> à des </a:t>
              </a:r>
              <a:r>
                <a:rPr lang="en-US" sz="2250" dirty="0" err="1">
                  <a:solidFill>
                    <a:srgbClr val="3A3A3A"/>
                  </a:solidFill>
                  <a:latin typeface="HK Grotesk"/>
                  <a:ea typeface="HK Grotesk"/>
                  <a:cs typeface="HK Grotesk"/>
                  <a:sym typeface="HK Grotesk"/>
                </a:rPr>
                <a:t>ressources</a:t>
              </a:r>
              <a:r>
                <a:rPr lang="en-US" sz="2250" dirty="0">
                  <a:solidFill>
                    <a:srgbClr val="3A3A3A"/>
                  </a:solidFill>
                  <a:latin typeface="HK Grotesk"/>
                  <a:ea typeface="HK Grotesk"/>
                  <a:cs typeface="HK Grotesk"/>
                  <a:sym typeface="HK Grotesk"/>
                </a:rPr>
                <a:t> durables</a:t>
              </a:r>
            </a:p>
            <a:p>
              <a:pPr marL="485775" lvl="1" indent="-242888" algn="l">
                <a:lnSpc>
                  <a:spcPts val="3149"/>
                </a:lnSpc>
                <a:buFont typeface="Arial"/>
                <a:buChar char="•"/>
              </a:pPr>
              <a:r>
                <a:rPr lang="en-US" sz="2250" dirty="0" err="1">
                  <a:solidFill>
                    <a:srgbClr val="3A3A3A"/>
                  </a:solidFill>
                  <a:latin typeface="HK Grotesk"/>
                  <a:ea typeface="HK Grotesk"/>
                  <a:cs typeface="HK Grotesk"/>
                  <a:sym typeface="HK Grotesk"/>
                </a:rPr>
                <a:t>Propreté</a:t>
              </a:r>
              <a:r>
                <a:rPr lang="en-US" sz="2250" dirty="0">
                  <a:solidFill>
                    <a:srgbClr val="3A3A3A"/>
                  </a:solidFill>
                  <a:latin typeface="HK Grotesk"/>
                  <a:ea typeface="HK Grotesk"/>
                  <a:cs typeface="HK Grotesk"/>
                  <a:sym typeface="HK Grotesk"/>
                </a:rPr>
                <a:t> des quartiers pour </a:t>
              </a:r>
              <a:r>
                <a:rPr lang="en-US" sz="2250" dirty="0" err="1">
                  <a:solidFill>
                    <a:srgbClr val="3A3A3A"/>
                  </a:solidFill>
                  <a:latin typeface="HK Grotesk"/>
                  <a:ea typeface="HK Grotesk"/>
                  <a:cs typeface="HK Grotesk"/>
                  <a:sym typeface="HK Grotesk"/>
                </a:rPr>
                <a:t>tous</a:t>
              </a:r>
              <a:endParaRPr lang="en-US" sz="2250" dirty="0">
                <a:solidFill>
                  <a:srgbClr val="3A3A3A"/>
                </a:solidFill>
                <a:latin typeface="HK Grotesk"/>
                <a:ea typeface="HK Grotesk"/>
                <a:cs typeface="HK Grotesk"/>
                <a:sym typeface="HK Grotesk"/>
              </a:endParaRPr>
            </a:p>
            <a:p>
              <a:pPr marL="485775" lvl="1" indent="-242888" algn="l">
                <a:lnSpc>
                  <a:spcPts val="3149"/>
                </a:lnSpc>
                <a:buFont typeface="Arial"/>
                <a:buChar char="•"/>
              </a:pPr>
              <a:r>
                <a:rPr lang="en-US" sz="2250" dirty="0" err="1">
                  <a:solidFill>
                    <a:srgbClr val="3A3A3A"/>
                  </a:solidFill>
                  <a:latin typeface="HK Grotesk"/>
                  <a:ea typeface="HK Grotesk"/>
                  <a:cs typeface="HK Grotesk"/>
                  <a:sym typeface="HK Grotesk"/>
                </a:rPr>
                <a:t>Matériaux</a:t>
              </a:r>
              <a:r>
                <a:rPr lang="en-US" sz="2250" dirty="0">
                  <a:solidFill>
                    <a:srgbClr val="3A3A3A"/>
                  </a:solidFill>
                  <a:latin typeface="HK Grotesk"/>
                  <a:ea typeface="HK Grotesk"/>
                  <a:cs typeface="HK Grotesk"/>
                  <a:sym typeface="HK Grotesk"/>
                </a:rPr>
                <a:t> de construction </a:t>
              </a:r>
              <a:r>
                <a:rPr lang="en-US" sz="2250" dirty="0" err="1">
                  <a:solidFill>
                    <a:srgbClr val="3A3A3A"/>
                  </a:solidFill>
                  <a:latin typeface="HK Grotesk"/>
                  <a:ea typeface="HK Grotesk"/>
                  <a:cs typeface="HK Grotesk"/>
                  <a:sym typeface="HK Grotesk"/>
                </a:rPr>
                <a:t>abordables</a:t>
              </a:r>
              <a:endParaRPr lang="en-US" sz="2250" dirty="0">
                <a:solidFill>
                  <a:srgbClr val="3A3A3A"/>
                </a:solidFill>
                <a:latin typeface="HK Grotesk"/>
                <a:ea typeface="HK Grotesk"/>
                <a:cs typeface="HK Grotesk"/>
                <a:sym typeface="HK Grotesk"/>
              </a:endParaRP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3487400" y="4675639"/>
            <a:ext cx="4133851" cy="3793276"/>
            <a:chOff x="-165100" y="-623815"/>
            <a:chExt cx="5511801" cy="5057702"/>
          </a:xfrm>
        </p:grpSpPr>
        <p:sp>
          <p:nvSpPr>
            <p:cNvPr id="9" name="TextBox 9"/>
            <p:cNvSpPr txBox="1"/>
            <p:nvPr/>
          </p:nvSpPr>
          <p:spPr>
            <a:xfrm>
              <a:off x="-63499" y="-623815"/>
              <a:ext cx="5410200" cy="181761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l">
                <a:lnSpc>
                  <a:spcPts val="3554"/>
                </a:lnSpc>
                <a:spcBef>
                  <a:spcPct val="0"/>
                </a:spcBef>
              </a:pPr>
              <a:r>
                <a:rPr lang="en-US" sz="2962" b="1" u="none" strike="noStrike" dirty="0" err="1">
                  <a:solidFill>
                    <a:srgbClr val="3A3A3A"/>
                  </a:solidFill>
                  <a:latin typeface="Bricolage Grotesque Bold"/>
                  <a:ea typeface="Bricolage Grotesque Bold"/>
                  <a:cs typeface="Bricolage Grotesque Bold"/>
                  <a:sym typeface="Bricolage Grotesque Bold"/>
                </a:rPr>
                <a:t>Utilité</a:t>
              </a:r>
              <a:r>
                <a:rPr lang="en-US" sz="2962" b="1" u="none" strike="noStrike" dirty="0">
                  <a:solidFill>
                    <a:srgbClr val="3A3A3A"/>
                  </a:solidFill>
                  <a:latin typeface="Bricolage Grotesque Bold"/>
                  <a:ea typeface="Bricolage Grotesque Bold"/>
                  <a:cs typeface="Bricolage Grotesque Bold"/>
                  <a:sym typeface="Bricolage Grotesque Bold"/>
                </a:rPr>
                <a:t> </a:t>
              </a:r>
              <a:r>
                <a:rPr lang="en-US" sz="2962" b="1" u="none" strike="noStrike" dirty="0" err="1">
                  <a:solidFill>
                    <a:srgbClr val="3A3A3A"/>
                  </a:solidFill>
                  <a:latin typeface="Bricolage Grotesque Bold"/>
                  <a:ea typeface="Bricolage Grotesque Bold"/>
                  <a:cs typeface="Bricolage Grotesque Bold"/>
                  <a:sym typeface="Bricolage Grotesque Bold"/>
                </a:rPr>
                <a:t>publique</a:t>
              </a:r>
              <a:r>
                <a:rPr lang="en-US" sz="2962" b="1" u="none" strike="noStrike" dirty="0">
                  <a:solidFill>
                    <a:srgbClr val="3A3A3A"/>
                  </a:solidFill>
                  <a:latin typeface="Bricolage Grotesque Bold"/>
                  <a:ea typeface="Bricolage Grotesque Bold"/>
                  <a:cs typeface="Bricolage Grotesque Bold"/>
                  <a:sym typeface="Bricolage Grotesque Bold"/>
                </a:rPr>
                <a:t> (</a:t>
              </a:r>
              <a:r>
                <a:rPr lang="en-US" sz="2962" b="1" u="none" strike="noStrike" dirty="0" err="1">
                  <a:solidFill>
                    <a:srgbClr val="3A3A3A"/>
                  </a:solidFill>
                  <a:latin typeface="Bricolage Grotesque Bold"/>
                  <a:ea typeface="Bricolage Grotesque Bold"/>
                  <a:cs typeface="Bricolage Grotesque Bold"/>
                  <a:sym typeface="Bricolage Grotesque Bold"/>
                </a:rPr>
                <a:t>Maslaha</a:t>
              </a:r>
              <a:r>
                <a:rPr lang="en-US" sz="2962" b="1" u="none" strike="noStrike" dirty="0">
                  <a:solidFill>
                    <a:srgbClr val="3A3A3A"/>
                  </a:solidFill>
                  <a:latin typeface="Bricolage Grotesque Bold"/>
                  <a:ea typeface="Bricolage Grotesque Bold"/>
                  <a:cs typeface="Bricolage Grotesque Bold"/>
                  <a:sym typeface="Bricolage Grotesque Bold"/>
                </a:rPr>
                <a:t>) — </a:t>
              </a:r>
              <a:r>
                <a:rPr lang="en-US" sz="2962" b="1" u="none" strike="noStrike" dirty="0" err="1">
                  <a:solidFill>
                    <a:srgbClr val="3A3A3A"/>
                  </a:solidFill>
                  <a:latin typeface="Bricolage Grotesque Bold"/>
                  <a:ea typeface="Bricolage Grotesque Bold"/>
                  <a:cs typeface="Bricolage Grotesque Bold"/>
                  <a:sym typeface="Bricolage Grotesque Bold"/>
                </a:rPr>
                <a:t>Bénéfice</a:t>
              </a:r>
              <a:r>
                <a:rPr lang="en-US" sz="2962" b="1" u="none" strike="noStrike" dirty="0">
                  <a:solidFill>
                    <a:srgbClr val="3A3A3A"/>
                  </a:solidFill>
                  <a:latin typeface="Bricolage Grotesque Bold"/>
                  <a:ea typeface="Bricolage Grotesque Bold"/>
                  <a:cs typeface="Bricolage Grotesque Bold"/>
                  <a:sym typeface="Bricolage Grotesque Bold"/>
                </a:rPr>
                <a:t> social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-165100" y="1262061"/>
              <a:ext cx="5346700" cy="31718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85775" lvl="1" indent="-242888" algn="l">
                <a:lnSpc>
                  <a:spcPts val="3149"/>
                </a:lnSpc>
                <a:buFont typeface="Arial"/>
                <a:buChar char="•"/>
              </a:pPr>
              <a:r>
                <a:rPr lang="en-US" sz="2250" dirty="0" err="1">
                  <a:solidFill>
                    <a:srgbClr val="3A3A3A"/>
                  </a:solidFill>
                  <a:latin typeface="HK Grotesk"/>
                  <a:ea typeface="HK Grotesk"/>
                  <a:cs typeface="HK Grotesk"/>
                  <a:sym typeface="HK Grotesk"/>
                </a:rPr>
                <a:t>Création</a:t>
              </a:r>
              <a:r>
                <a:rPr lang="en-US" sz="2250" dirty="0">
                  <a:solidFill>
                    <a:srgbClr val="3A3A3A"/>
                  </a:solidFill>
                  <a:latin typeface="HK Grotesk"/>
                  <a:ea typeface="HK Grotesk"/>
                  <a:cs typeface="HK Grotesk"/>
                  <a:sym typeface="HK Grotesk"/>
                </a:rPr>
                <a:t> </a:t>
              </a:r>
              <a:r>
                <a:rPr lang="en-US" sz="2250" dirty="0" err="1">
                  <a:solidFill>
                    <a:srgbClr val="3A3A3A"/>
                  </a:solidFill>
                  <a:latin typeface="HK Grotesk"/>
                  <a:ea typeface="HK Grotesk"/>
                  <a:cs typeface="HK Grotesk"/>
                  <a:sym typeface="HK Grotesk"/>
                </a:rPr>
                <a:t>d’emplois</a:t>
              </a:r>
              <a:r>
                <a:rPr lang="en-US" sz="2250" dirty="0">
                  <a:solidFill>
                    <a:srgbClr val="3A3A3A"/>
                  </a:solidFill>
                  <a:latin typeface="HK Grotesk"/>
                  <a:ea typeface="HK Grotesk"/>
                  <a:cs typeface="HK Grotesk"/>
                  <a:sym typeface="HK Grotesk"/>
                </a:rPr>
                <a:t> </a:t>
              </a:r>
              <a:r>
                <a:rPr lang="en-US" sz="2250" dirty="0" err="1">
                  <a:solidFill>
                    <a:srgbClr val="3A3A3A"/>
                  </a:solidFill>
                  <a:latin typeface="HK Grotesk"/>
                  <a:ea typeface="HK Grotesk"/>
                  <a:cs typeface="HK Grotesk"/>
                  <a:sym typeface="HK Grotesk"/>
                </a:rPr>
                <a:t>locaux</a:t>
              </a:r>
              <a:r>
                <a:rPr lang="en-US" sz="2250" dirty="0">
                  <a:solidFill>
                    <a:srgbClr val="3A3A3A"/>
                  </a:solidFill>
                  <a:latin typeface="HK Grotesk"/>
                  <a:ea typeface="HK Grotesk"/>
                  <a:cs typeface="HK Grotesk"/>
                  <a:sym typeface="HK Grotesk"/>
                </a:rPr>
                <a:t> pour les jeunes</a:t>
              </a:r>
            </a:p>
            <a:p>
              <a:pPr marL="485775" lvl="1" indent="-242888" algn="l">
                <a:lnSpc>
                  <a:spcPts val="3149"/>
                </a:lnSpc>
                <a:buFont typeface="Arial"/>
                <a:buChar char="•"/>
              </a:pPr>
              <a:r>
                <a:rPr lang="en-US" sz="2250" dirty="0" err="1">
                  <a:solidFill>
                    <a:srgbClr val="3A3A3A"/>
                  </a:solidFill>
                  <a:latin typeface="HK Grotesk"/>
                  <a:ea typeface="HK Grotesk"/>
                  <a:cs typeface="HK Grotesk"/>
                  <a:sym typeface="HK Grotesk"/>
                </a:rPr>
                <a:t>Responsabilité</a:t>
              </a:r>
              <a:r>
                <a:rPr lang="en-US" sz="2250" dirty="0">
                  <a:solidFill>
                    <a:srgbClr val="3A3A3A"/>
                  </a:solidFill>
                  <a:latin typeface="HK Grotesk"/>
                  <a:ea typeface="HK Grotesk"/>
                  <a:cs typeface="HK Grotesk"/>
                  <a:sym typeface="HK Grotesk"/>
                </a:rPr>
                <a:t> (Amana) — Protection de </a:t>
              </a:r>
              <a:r>
                <a:rPr lang="en-US" sz="2250" dirty="0" err="1">
                  <a:solidFill>
                    <a:srgbClr val="3A3A3A"/>
                  </a:solidFill>
                  <a:latin typeface="HK Grotesk"/>
                  <a:ea typeface="HK Grotesk"/>
                  <a:cs typeface="HK Grotesk"/>
                  <a:sym typeface="HK Grotesk"/>
                </a:rPr>
                <a:t>l’environnement</a:t>
              </a:r>
              <a:endParaRPr lang="en-US" sz="2250" dirty="0">
                <a:solidFill>
                  <a:srgbClr val="3A3A3A"/>
                </a:solidFill>
                <a:latin typeface="HK Grotesk"/>
                <a:ea typeface="HK Grotesk"/>
                <a:cs typeface="HK Grotesk"/>
                <a:sym typeface="HK Grotesk"/>
              </a:endParaRPr>
            </a:p>
            <a:p>
              <a:pPr marL="485775" lvl="1" indent="-242888" algn="l">
                <a:lnSpc>
                  <a:spcPts val="3149"/>
                </a:lnSpc>
                <a:buFont typeface="Arial"/>
                <a:buChar char="•"/>
              </a:pPr>
              <a:r>
                <a:rPr lang="en-US" sz="2250" dirty="0" err="1">
                  <a:solidFill>
                    <a:srgbClr val="3A3A3A"/>
                  </a:solidFill>
                  <a:latin typeface="HK Grotesk"/>
                  <a:ea typeface="HK Grotesk"/>
                  <a:cs typeface="HK Grotesk"/>
                  <a:sym typeface="HK Grotesk"/>
                </a:rPr>
                <a:t>Préserver</a:t>
              </a:r>
              <a:r>
                <a:rPr lang="en-US" sz="2250" dirty="0">
                  <a:solidFill>
                    <a:srgbClr val="3A3A3A"/>
                  </a:solidFill>
                  <a:latin typeface="HK Grotesk"/>
                  <a:ea typeface="HK Grotesk"/>
                  <a:cs typeface="HK Grotesk"/>
                  <a:sym typeface="HK Grotesk"/>
                </a:rPr>
                <a:t> la terre </a:t>
              </a:r>
              <a:r>
                <a:rPr lang="en-US" sz="2250" dirty="0" err="1">
                  <a:solidFill>
                    <a:srgbClr val="3A3A3A"/>
                  </a:solidFill>
                  <a:latin typeface="HK Grotesk"/>
                  <a:ea typeface="HK Grotesk"/>
                  <a:cs typeface="HK Grotesk"/>
                  <a:sym typeface="HK Grotesk"/>
                </a:rPr>
                <a:t>comme</a:t>
              </a:r>
              <a:r>
                <a:rPr lang="en-US" sz="2250" dirty="0">
                  <a:solidFill>
                    <a:srgbClr val="3A3A3A"/>
                  </a:solidFill>
                  <a:latin typeface="HK Grotesk"/>
                  <a:ea typeface="HK Grotesk"/>
                  <a:cs typeface="HK Grotesk"/>
                  <a:sym typeface="HK Grotesk"/>
                </a:rPr>
                <a:t> un </a:t>
              </a:r>
              <a:r>
                <a:rPr lang="en-US" sz="2250" dirty="0" err="1">
                  <a:solidFill>
                    <a:srgbClr val="3A3A3A"/>
                  </a:solidFill>
                  <a:latin typeface="HK Grotesk"/>
                  <a:ea typeface="HK Grotesk"/>
                  <a:cs typeface="HK Grotesk"/>
                  <a:sym typeface="HK Grotesk"/>
                </a:rPr>
                <a:t>dépôt</a:t>
              </a:r>
              <a:r>
                <a:rPr lang="en-US" sz="2250" dirty="0">
                  <a:solidFill>
                    <a:srgbClr val="3A3A3A"/>
                  </a:solidFill>
                  <a:latin typeface="HK Grotesk"/>
                  <a:ea typeface="HK Grotesk"/>
                  <a:cs typeface="HK Grotesk"/>
                  <a:sym typeface="HK Grotesk"/>
                </a:rPr>
                <a:t> sacré (Amana)</a:t>
              </a:r>
            </a:p>
            <a:p>
              <a:pPr marL="485775" lvl="1" indent="-242888" algn="l">
                <a:lnSpc>
                  <a:spcPts val="3149"/>
                </a:lnSpc>
                <a:buFont typeface="Arial"/>
                <a:buChar char="•"/>
              </a:pPr>
              <a:r>
                <a:rPr lang="en-US" sz="2250" dirty="0">
                  <a:solidFill>
                    <a:srgbClr val="3A3A3A"/>
                  </a:solidFill>
                  <a:latin typeface="HK Grotesk"/>
                  <a:ea typeface="HK Grotesk"/>
                  <a:cs typeface="HK Grotesk"/>
                  <a:sym typeface="HK Grotesk"/>
                </a:rPr>
                <a:t>Agir pour le bien </a:t>
              </a:r>
              <a:r>
                <a:rPr lang="en-US" sz="2250" dirty="0" err="1">
                  <a:solidFill>
                    <a:srgbClr val="3A3A3A"/>
                  </a:solidFill>
                  <a:latin typeface="HK Grotesk"/>
                  <a:ea typeface="HK Grotesk"/>
                  <a:cs typeface="HK Grotesk"/>
                  <a:sym typeface="HK Grotesk"/>
                </a:rPr>
                <a:t>commun</a:t>
              </a:r>
              <a:r>
                <a:rPr lang="en-US" sz="2250" dirty="0">
                  <a:solidFill>
                    <a:srgbClr val="3A3A3A"/>
                  </a:solidFill>
                  <a:latin typeface="HK Grotesk"/>
                  <a:ea typeface="HK Grotesk"/>
                  <a:cs typeface="HK Grotesk"/>
                  <a:sym typeface="HK Grotesk"/>
                </a:rPr>
                <a:t> des </a:t>
              </a:r>
              <a:r>
                <a:rPr lang="en-US" sz="2250" dirty="0" err="1">
                  <a:solidFill>
                    <a:srgbClr val="3A3A3A"/>
                  </a:solidFill>
                  <a:latin typeface="HK Grotesk"/>
                  <a:ea typeface="HK Grotesk"/>
                  <a:cs typeface="HK Grotesk"/>
                  <a:sym typeface="HK Grotesk"/>
                </a:rPr>
                <a:t>générations</a:t>
              </a:r>
              <a:r>
                <a:rPr lang="en-US" sz="2250" dirty="0">
                  <a:solidFill>
                    <a:srgbClr val="3A3A3A"/>
                  </a:solidFill>
                  <a:latin typeface="HK Grotesk"/>
                  <a:ea typeface="HK Grotesk"/>
                  <a:cs typeface="HK Grotesk"/>
                  <a:sym typeface="HK Grotesk"/>
                </a:rPr>
                <a:t> futures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-282408" y="-295776"/>
            <a:ext cx="8140533" cy="10878553"/>
            <a:chOff x="0" y="0"/>
            <a:chExt cx="1261182" cy="168537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261182" cy="1685373"/>
            </a:xfrm>
            <a:custGeom>
              <a:avLst/>
              <a:gdLst/>
              <a:ahLst/>
              <a:cxnLst/>
              <a:rect l="l" t="t" r="r" b="b"/>
              <a:pathLst>
                <a:path w="1261182" h="1685373">
                  <a:moveTo>
                    <a:pt x="19021" y="0"/>
                  </a:moveTo>
                  <a:lnTo>
                    <a:pt x="1242161" y="0"/>
                  </a:lnTo>
                  <a:cubicBezTo>
                    <a:pt x="1252666" y="0"/>
                    <a:pt x="1261182" y="8516"/>
                    <a:pt x="1261182" y="19021"/>
                  </a:cubicBezTo>
                  <a:lnTo>
                    <a:pt x="1261182" y="1666352"/>
                  </a:lnTo>
                  <a:cubicBezTo>
                    <a:pt x="1261182" y="1676857"/>
                    <a:pt x="1252666" y="1685373"/>
                    <a:pt x="1242161" y="1685373"/>
                  </a:cubicBezTo>
                  <a:lnTo>
                    <a:pt x="19021" y="1685373"/>
                  </a:lnTo>
                  <a:cubicBezTo>
                    <a:pt x="13976" y="1685373"/>
                    <a:pt x="9138" y="1683369"/>
                    <a:pt x="5571" y="1679802"/>
                  </a:cubicBezTo>
                  <a:cubicBezTo>
                    <a:pt x="2004" y="1676235"/>
                    <a:pt x="0" y="1671396"/>
                    <a:pt x="0" y="1666352"/>
                  </a:cubicBezTo>
                  <a:lnTo>
                    <a:pt x="0" y="19021"/>
                  </a:lnTo>
                  <a:cubicBezTo>
                    <a:pt x="0" y="8516"/>
                    <a:pt x="8516" y="0"/>
                    <a:pt x="19021" y="0"/>
                  </a:cubicBezTo>
                  <a:close/>
                </a:path>
              </a:pathLst>
            </a:custGeom>
            <a:blipFill>
              <a:blip r:embed="rId2"/>
              <a:stretch>
                <a:fillRect t="-391" b="-391"/>
              </a:stretch>
            </a:blip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6182975" y="7105682"/>
            <a:ext cx="3467057" cy="4305236"/>
            <a:chOff x="0" y="0"/>
            <a:chExt cx="4622743" cy="5740315"/>
          </a:xfrm>
        </p:grpSpPr>
        <p:sp>
          <p:nvSpPr>
            <p:cNvPr id="14" name="Freeform 14"/>
            <p:cNvSpPr/>
            <p:nvPr/>
          </p:nvSpPr>
          <p:spPr>
            <a:xfrm rot="-2700000">
              <a:off x="-124706" y="1478676"/>
              <a:ext cx="4872155" cy="1665391"/>
            </a:xfrm>
            <a:custGeom>
              <a:avLst/>
              <a:gdLst/>
              <a:ahLst/>
              <a:cxnLst/>
              <a:rect l="l" t="t" r="r" b="b"/>
              <a:pathLst>
                <a:path w="4872155" h="1665391">
                  <a:moveTo>
                    <a:pt x="0" y="0"/>
                  </a:moveTo>
                  <a:lnTo>
                    <a:pt x="4872155" y="0"/>
                  </a:lnTo>
                  <a:lnTo>
                    <a:pt x="4872155" y="1665391"/>
                  </a:lnTo>
                  <a:lnTo>
                    <a:pt x="0" y="16653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FR"/>
            </a:p>
          </p:txBody>
        </p:sp>
        <p:grpSp>
          <p:nvGrpSpPr>
            <p:cNvPr id="15" name="Group 15"/>
            <p:cNvGrpSpPr/>
            <p:nvPr/>
          </p:nvGrpSpPr>
          <p:grpSpPr>
            <a:xfrm rot="8100000">
              <a:off x="-106337" y="2577879"/>
              <a:ext cx="4835418" cy="1702128"/>
              <a:chOff x="0" y="0"/>
              <a:chExt cx="954623" cy="336039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954623" cy="336039"/>
              </a:xfrm>
              <a:custGeom>
                <a:avLst/>
                <a:gdLst/>
                <a:ahLst/>
                <a:cxnLst/>
                <a:rect l="l" t="t" r="r" b="b"/>
                <a:pathLst>
                  <a:path w="954623" h="336039">
                    <a:moveTo>
                      <a:pt x="751423" y="0"/>
                    </a:moveTo>
                    <a:cubicBezTo>
                      <a:pt x="863647" y="0"/>
                      <a:pt x="954623" y="75225"/>
                      <a:pt x="954623" y="168020"/>
                    </a:cubicBezTo>
                    <a:cubicBezTo>
                      <a:pt x="954623" y="260814"/>
                      <a:pt x="863647" y="336039"/>
                      <a:pt x="751423" y="336039"/>
                    </a:cubicBezTo>
                    <a:lnTo>
                      <a:pt x="203200" y="336039"/>
                    </a:lnTo>
                    <a:cubicBezTo>
                      <a:pt x="90976" y="336039"/>
                      <a:pt x="0" y="260814"/>
                      <a:pt x="0" y="168020"/>
                    </a:cubicBezTo>
                    <a:cubicBezTo>
                      <a:pt x="0" y="75225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3A3A3A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19050"/>
                <a:ext cx="954623" cy="355089"/>
              </a:xfrm>
              <a:prstGeom prst="rect">
                <a:avLst/>
              </a:prstGeom>
            </p:spPr>
            <p:txBody>
              <a:bodyPr lIns="18752" tIns="18752" rIns="18752" bIns="18752" rtlCol="0" anchor="ctr"/>
              <a:lstStyle/>
              <a:p>
                <a:pPr marL="0" lvl="0" indent="0" algn="ctr">
                  <a:lnSpc>
                    <a:spcPts val="755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919857" y="3204621"/>
            <a:ext cx="6886575" cy="1816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999"/>
              </a:lnSpc>
              <a:spcBef>
                <a:spcPct val="0"/>
              </a:spcBef>
            </a:pPr>
            <a:r>
              <a:rPr lang="en-US" sz="6999" b="1" spc="-209">
                <a:solidFill>
                  <a:srgbClr val="1E88E5"/>
                </a:solidFill>
                <a:latin typeface="Bricolage Grotesque Semi-Bold"/>
                <a:ea typeface="Bricolage Grotesque Semi-Bold"/>
                <a:cs typeface="Bricolage Grotesque Semi-Bold"/>
                <a:sym typeface="Bricolage Grotesque Semi-Bold"/>
              </a:rPr>
              <a:t>Merci pour votre     attention!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9296400" y="-103861"/>
            <a:ext cx="9198063" cy="7023535"/>
            <a:chOff x="0" y="0"/>
            <a:chExt cx="1425021" cy="108812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425021" cy="1088129"/>
            </a:xfrm>
            <a:custGeom>
              <a:avLst/>
              <a:gdLst/>
              <a:ahLst/>
              <a:cxnLst/>
              <a:rect l="l" t="t" r="r" b="b"/>
              <a:pathLst>
                <a:path w="1425021" h="1088129">
                  <a:moveTo>
                    <a:pt x="0" y="0"/>
                  </a:moveTo>
                  <a:lnTo>
                    <a:pt x="1425021" y="0"/>
                  </a:lnTo>
                  <a:lnTo>
                    <a:pt x="1425021" y="1088129"/>
                  </a:lnTo>
                  <a:lnTo>
                    <a:pt x="0" y="1088129"/>
                  </a:lnTo>
                  <a:close/>
                </a:path>
              </a:pathLst>
            </a:custGeom>
            <a:blipFill>
              <a:blip r:embed="rId2"/>
              <a:stretch>
                <a:fillRect l="-7251" r="-7251"/>
              </a:stretch>
            </a:blipFill>
            <a:ln w="190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316672" y="7337558"/>
            <a:ext cx="3467057" cy="4172142"/>
            <a:chOff x="0" y="0"/>
            <a:chExt cx="4622743" cy="5562856"/>
          </a:xfrm>
        </p:grpSpPr>
        <p:sp>
          <p:nvSpPr>
            <p:cNvPr id="6" name="Freeform 6"/>
            <p:cNvSpPr/>
            <p:nvPr/>
          </p:nvSpPr>
          <p:spPr>
            <a:xfrm rot="-2700000">
              <a:off x="-124706" y="1478676"/>
              <a:ext cx="4872155" cy="1665391"/>
            </a:xfrm>
            <a:custGeom>
              <a:avLst/>
              <a:gdLst/>
              <a:ahLst/>
              <a:cxnLst/>
              <a:rect l="l" t="t" r="r" b="b"/>
              <a:pathLst>
                <a:path w="4872155" h="1665391">
                  <a:moveTo>
                    <a:pt x="0" y="0"/>
                  </a:moveTo>
                  <a:lnTo>
                    <a:pt x="4872155" y="0"/>
                  </a:lnTo>
                  <a:lnTo>
                    <a:pt x="4872155" y="1665391"/>
                  </a:lnTo>
                  <a:lnTo>
                    <a:pt x="0" y="16653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FR"/>
            </a:p>
          </p:txBody>
        </p:sp>
        <p:grpSp>
          <p:nvGrpSpPr>
            <p:cNvPr id="7" name="Group 7"/>
            <p:cNvGrpSpPr/>
            <p:nvPr/>
          </p:nvGrpSpPr>
          <p:grpSpPr>
            <a:xfrm rot="8100000">
              <a:off x="-106337" y="2400421"/>
              <a:ext cx="4835418" cy="1702128"/>
              <a:chOff x="0" y="0"/>
              <a:chExt cx="954623" cy="336039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954623" cy="336039"/>
              </a:xfrm>
              <a:custGeom>
                <a:avLst/>
                <a:gdLst/>
                <a:ahLst/>
                <a:cxnLst/>
                <a:rect l="l" t="t" r="r" b="b"/>
                <a:pathLst>
                  <a:path w="954623" h="336039">
                    <a:moveTo>
                      <a:pt x="751423" y="0"/>
                    </a:moveTo>
                    <a:cubicBezTo>
                      <a:pt x="863647" y="0"/>
                      <a:pt x="954623" y="75225"/>
                      <a:pt x="954623" y="168020"/>
                    </a:cubicBezTo>
                    <a:cubicBezTo>
                      <a:pt x="954623" y="260814"/>
                      <a:pt x="863647" y="336039"/>
                      <a:pt x="751423" y="336039"/>
                    </a:cubicBezTo>
                    <a:lnTo>
                      <a:pt x="203200" y="336039"/>
                    </a:lnTo>
                    <a:cubicBezTo>
                      <a:pt x="90976" y="336039"/>
                      <a:pt x="0" y="260814"/>
                      <a:pt x="0" y="168020"/>
                    </a:cubicBezTo>
                    <a:cubicBezTo>
                      <a:pt x="0" y="75225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3A3A3A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9" name="TextBox 9"/>
              <p:cNvSpPr txBox="1"/>
              <p:nvPr/>
            </p:nvSpPr>
            <p:spPr>
              <a:xfrm>
                <a:off x="0" y="-19050"/>
                <a:ext cx="954623" cy="355089"/>
              </a:xfrm>
              <a:prstGeom prst="rect">
                <a:avLst/>
              </a:prstGeom>
            </p:spPr>
            <p:txBody>
              <a:bodyPr lIns="18752" tIns="18752" rIns="18752" bIns="18752" rtlCol="0" anchor="ctr"/>
              <a:lstStyle/>
              <a:p>
                <a:pPr marL="0" lvl="0" indent="0" algn="ctr">
                  <a:lnSpc>
                    <a:spcPts val="755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429875" y="-260311"/>
            <a:ext cx="8517815" cy="10807622"/>
            <a:chOff x="0" y="0"/>
            <a:chExt cx="1747482" cy="221725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47482" cy="2217250"/>
            </a:xfrm>
            <a:custGeom>
              <a:avLst/>
              <a:gdLst/>
              <a:ahLst/>
              <a:cxnLst/>
              <a:rect l="l" t="t" r="r" b="b"/>
              <a:pathLst>
                <a:path w="1747482" h="2217250">
                  <a:moveTo>
                    <a:pt x="18178" y="0"/>
                  </a:moveTo>
                  <a:lnTo>
                    <a:pt x="1729304" y="0"/>
                  </a:lnTo>
                  <a:cubicBezTo>
                    <a:pt x="1739344" y="0"/>
                    <a:pt x="1747482" y="8139"/>
                    <a:pt x="1747482" y="18178"/>
                  </a:cubicBezTo>
                  <a:lnTo>
                    <a:pt x="1747482" y="2199072"/>
                  </a:lnTo>
                  <a:cubicBezTo>
                    <a:pt x="1747482" y="2209112"/>
                    <a:pt x="1739344" y="2217250"/>
                    <a:pt x="1729304" y="2217250"/>
                  </a:cubicBezTo>
                  <a:lnTo>
                    <a:pt x="18178" y="2217250"/>
                  </a:lnTo>
                  <a:cubicBezTo>
                    <a:pt x="8139" y="2217250"/>
                    <a:pt x="0" y="2209112"/>
                    <a:pt x="0" y="2199072"/>
                  </a:cubicBezTo>
                  <a:lnTo>
                    <a:pt x="0" y="18178"/>
                  </a:lnTo>
                  <a:cubicBezTo>
                    <a:pt x="0" y="8139"/>
                    <a:pt x="8139" y="0"/>
                    <a:pt x="18178" y="0"/>
                  </a:cubicBezTo>
                  <a:close/>
                </a:path>
              </a:pathLst>
            </a:custGeom>
            <a:blipFill>
              <a:blip r:embed="rId2"/>
              <a:stretch>
                <a:fillRect t="-359" b="-359"/>
              </a:stretch>
            </a:blip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666750" y="759619"/>
            <a:ext cx="8324850" cy="4742338"/>
            <a:chOff x="0" y="123825"/>
            <a:chExt cx="11099800" cy="6323118"/>
          </a:xfrm>
        </p:grpSpPr>
        <p:sp>
          <p:nvSpPr>
            <p:cNvPr id="5" name="TextBox 5"/>
            <p:cNvSpPr txBox="1"/>
            <p:nvPr/>
          </p:nvSpPr>
          <p:spPr>
            <a:xfrm>
              <a:off x="0" y="123825"/>
              <a:ext cx="11099800" cy="23649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6737"/>
                </a:lnSpc>
                <a:spcBef>
                  <a:spcPct val="0"/>
                </a:spcBef>
              </a:pPr>
              <a:r>
                <a:rPr lang="en-US" sz="6737" b="1" u="none" strike="noStrike" spc="-202" dirty="0">
                  <a:solidFill>
                    <a:srgbClr val="1E88E5"/>
                  </a:solidFill>
                  <a:latin typeface="Bricolage Grotesque Semi-Bold"/>
                  <a:ea typeface="Bricolage Grotesque Semi-Bold"/>
                  <a:cs typeface="Bricolage Grotesque Semi-Bold"/>
                  <a:sym typeface="Bricolage Grotesque Semi-Bold"/>
                </a:rPr>
                <a:t>Le </a:t>
              </a:r>
              <a:r>
                <a:rPr lang="en-US" sz="6737" b="1" u="none" strike="noStrike" spc="-202" dirty="0" err="1">
                  <a:solidFill>
                    <a:srgbClr val="1E88E5"/>
                  </a:solidFill>
                  <a:latin typeface="Bricolage Grotesque Semi-Bold"/>
                  <a:ea typeface="Bricolage Grotesque Semi-Bold"/>
                  <a:cs typeface="Bricolage Grotesque Semi-Bold"/>
                  <a:sym typeface="Bricolage Grotesque Semi-Bold"/>
                </a:rPr>
                <a:t>Problème</a:t>
              </a:r>
              <a:r>
                <a:rPr lang="en-US" sz="6737" b="1" u="none" strike="noStrike" spc="-202" dirty="0">
                  <a:solidFill>
                    <a:srgbClr val="1E88E5"/>
                  </a:solidFill>
                  <a:latin typeface="Bricolage Grotesque Semi-Bold"/>
                  <a:ea typeface="Bricolage Grotesque Semi-Bold"/>
                  <a:cs typeface="Bricolage Grotesque Semi-Bold"/>
                  <a:sym typeface="Bricolage Grotesque Semi-Bold"/>
                </a:rPr>
                <a:t> : </a:t>
              </a:r>
              <a:r>
                <a:rPr lang="en-US" sz="6737" b="1" u="none" strike="noStrike" spc="-202" dirty="0" err="1">
                  <a:solidFill>
                    <a:srgbClr val="1E88E5"/>
                  </a:solidFill>
                  <a:latin typeface="Bricolage Grotesque Semi-Bold"/>
                  <a:ea typeface="Bricolage Grotesque Semi-Bold"/>
                  <a:cs typeface="Bricolage Grotesque Semi-Bold"/>
                  <a:sym typeface="Bricolage Grotesque Semi-Bold"/>
                </a:rPr>
                <a:t>Déchets</a:t>
              </a:r>
              <a:r>
                <a:rPr lang="en-US" sz="6737" b="1" u="none" strike="noStrike" spc="-202" dirty="0">
                  <a:solidFill>
                    <a:srgbClr val="1E88E5"/>
                  </a:solidFill>
                  <a:latin typeface="Bricolage Grotesque Semi-Bold"/>
                  <a:ea typeface="Bricolage Grotesque Semi-Bold"/>
                  <a:cs typeface="Bricolage Grotesque Semi-Bold"/>
                  <a:sym typeface="Bricolage Grotesque Semi-Bold"/>
                </a:rPr>
                <a:t> </a:t>
              </a:r>
              <a:r>
                <a:rPr lang="en-US" sz="6737" b="1" u="none" strike="noStrike" spc="-202" dirty="0" err="1">
                  <a:solidFill>
                    <a:srgbClr val="1E88E5"/>
                  </a:solidFill>
                  <a:latin typeface="Bricolage Grotesque Semi-Bold"/>
                  <a:ea typeface="Bricolage Grotesque Semi-Bold"/>
                  <a:cs typeface="Bricolage Grotesque Semi-Bold"/>
                  <a:sym typeface="Bricolage Grotesque Semi-Bold"/>
                </a:rPr>
                <a:t>Plastiques</a:t>
              </a:r>
              <a:r>
                <a:rPr lang="en-US" sz="6737" b="1" u="none" strike="noStrike" spc="-202" dirty="0">
                  <a:solidFill>
                    <a:srgbClr val="1E88E5"/>
                  </a:solidFill>
                  <a:latin typeface="Bricolage Grotesque Semi-Bold"/>
                  <a:ea typeface="Bricolage Grotesque Semi-Bold"/>
                  <a:cs typeface="Bricolage Grotesque Semi-Bold"/>
                  <a:sym typeface="Bricolage Grotesque Semi-Bold"/>
                </a:rPr>
                <a:t> </a:t>
              </a:r>
              <a:r>
                <a:rPr lang="en-US" sz="6737" b="1" u="none" strike="noStrike" spc="-202" dirty="0" err="1">
                  <a:solidFill>
                    <a:srgbClr val="1E88E5"/>
                  </a:solidFill>
                  <a:latin typeface="Bricolage Grotesque Semi-Bold"/>
                  <a:ea typeface="Bricolage Grotesque Semi-Bold"/>
                  <a:cs typeface="Bricolage Grotesque Semi-Bold"/>
                  <a:sym typeface="Bricolage Grotesque Semi-Bold"/>
                </a:rPr>
                <a:t>en</a:t>
              </a:r>
              <a:r>
                <a:rPr lang="en-US" sz="6737" b="1" u="none" strike="noStrike" spc="-202" dirty="0">
                  <a:solidFill>
                    <a:srgbClr val="1E88E5"/>
                  </a:solidFill>
                  <a:latin typeface="Bricolage Grotesque Semi-Bold"/>
                  <a:ea typeface="Bricolage Grotesque Semi-Bold"/>
                  <a:cs typeface="Bricolage Grotesque Semi-Bold"/>
                  <a:sym typeface="Bricolage Grotesque Semi-Bold"/>
                </a:rPr>
                <a:t> </a:t>
              </a:r>
              <a:r>
                <a:rPr lang="en-US" sz="6737" b="1" u="none" strike="noStrike" spc="-202" dirty="0" err="1">
                  <a:solidFill>
                    <a:srgbClr val="1E88E5"/>
                  </a:solidFill>
                  <a:latin typeface="Bricolage Grotesque Semi-Bold"/>
                  <a:ea typeface="Bricolage Grotesque Semi-Bold"/>
                  <a:cs typeface="Bricolage Grotesque Semi-Bold"/>
                  <a:sym typeface="Bricolage Grotesque Semi-Bold"/>
                </a:rPr>
                <a:t>Mauritanie</a:t>
              </a:r>
              <a:endParaRPr lang="en-US" sz="6737" b="1" u="none" strike="noStrike" spc="-202" dirty="0">
                <a:solidFill>
                  <a:srgbClr val="1E88E5"/>
                </a:solidFill>
                <a:latin typeface="Bricolage Grotesque Semi-Bold"/>
                <a:ea typeface="Bricolage Grotesque Semi-Bold"/>
                <a:cs typeface="Bricolage Grotesque Semi-Bold"/>
                <a:sym typeface="Bricolage Grotesque Semi-Bold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4567343"/>
              <a:ext cx="11099800" cy="18796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808"/>
                </a:lnSpc>
                <a:spcBef>
                  <a:spcPct val="0"/>
                </a:spcBef>
              </a:pPr>
              <a:r>
                <a:rPr lang="en-US" sz="2340" u="none" strike="noStrike">
                  <a:solidFill>
                    <a:srgbClr val="3A3A3A"/>
                  </a:solidFill>
                  <a:latin typeface="HK Grotesk"/>
                  <a:ea typeface="HK Grotesk"/>
                  <a:cs typeface="HK Grotesk"/>
                  <a:sym typeface="HK Grotesk"/>
                </a:rPr>
                <a:t>En Mauritanie, plus de </a:t>
              </a:r>
              <a:r>
                <a:rPr lang="en-US" sz="2340" b="1" u="none" strike="noStrike">
                  <a:solidFill>
                    <a:srgbClr val="1E88E5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23 000 tonnes de déchets plastiques</a:t>
              </a:r>
              <a:r>
                <a:rPr lang="en-US" sz="2340" u="none" strike="noStrike">
                  <a:solidFill>
                    <a:srgbClr val="3A3A3A"/>
                  </a:solidFill>
                  <a:latin typeface="HK Grotesk"/>
                  <a:ea typeface="HK Grotesk"/>
                  <a:cs typeface="HK Grotesk"/>
                  <a:sym typeface="HK Grotesk"/>
                </a:rPr>
                <a:t> sont produites chaque année, dont moins de </a:t>
              </a:r>
              <a:r>
                <a:rPr lang="en-US" sz="2340" b="1" u="none" strike="noStrike">
                  <a:solidFill>
                    <a:srgbClr val="1E88E5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10 % sont recyclées</a:t>
              </a:r>
              <a:r>
                <a:rPr lang="en-US" sz="2340" u="none" strike="noStrike">
                  <a:solidFill>
                    <a:srgbClr val="3A3A3A"/>
                  </a:solidFill>
                  <a:latin typeface="HK Grotesk"/>
                  <a:ea typeface="HK Grotesk"/>
                  <a:cs typeface="HK Grotesk"/>
                  <a:sym typeface="HK Grotesk"/>
                </a:rPr>
                <a:t>. Cela entraîne une pollution des sols, des rues et des zones urbaines, menaçant la santé publique et les écosystèmes.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8696346" y="6934200"/>
            <a:ext cx="3467057" cy="4305236"/>
            <a:chOff x="0" y="0"/>
            <a:chExt cx="4622743" cy="5740315"/>
          </a:xfrm>
        </p:grpSpPr>
        <p:sp>
          <p:nvSpPr>
            <p:cNvPr id="9" name="Freeform 9"/>
            <p:cNvSpPr/>
            <p:nvPr/>
          </p:nvSpPr>
          <p:spPr>
            <a:xfrm rot="-2700000">
              <a:off x="-124706" y="1478676"/>
              <a:ext cx="4872155" cy="1665391"/>
            </a:xfrm>
            <a:custGeom>
              <a:avLst/>
              <a:gdLst/>
              <a:ahLst/>
              <a:cxnLst/>
              <a:rect l="l" t="t" r="r" b="b"/>
              <a:pathLst>
                <a:path w="4872155" h="1665391">
                  <a:moveTo>
                    <a:pt x="0" y="0"/>
                  </a:moveTo>
                  <a:lnTo>
                    <a:pt x="4872155" y="0"/>
                  </a:lnTo>
                  <a:lnTo>
                    <a:pt x="4872155" y="1665391"/>
                  </a:lnTo>
                  <a:lnTo>
                    <a:pt x="0" y="16653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FR"/>
            </a:p>
          </p:txBody>
        </p:sp>
        <p:grpSp>
          <p:nvGrpSpPr>
            <p:cNvPr id="10" name="Group 10"/>
            <p:cNvGrpSpPr/>
            <p:nvPr/>
          </p:nvGrpSpPr>
          <p:grpSpPr>
            <a:xfrm rot="8100000">
              <a:off x="-106337" y="2577879"/>
              <a:ext cx="4835418" cy="1702128"/>
              <a:chOff x="0" y="0"/>
              <a:chExt cx="954623" cy="336039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954623" cy="336039"/>
              </a:xfrm>
              <a:custGeom>
                <a:avLst/>
                <a:gdLst/>
                <a:ahLst/>
                <a:cxnLst/>
                <a:rect l="l" t="t" r="r" b="b"/>
                <a:pathLst>
                  <a:path w="954623" h="336039">
                    <a:moveTo>
                      <a:pt x="751423" y="0"/>
                    </a:moveTo>
                    <a:cubicBezTo>
                      <a:pt x="863647" y="0"/>
                      <a:pt x="954623" y="75225"/>
                      <a:pt x="954623" y="168020"/>
                    </a:cubicBezTo>
                    <a:cubicBezTo>
                      <a:pt x="954623" y="260814"/>
                      <a:pt x="863647" y="336039"/>
                      <a:pt x="751423" y="336039"/>
                    </a:cubicBezTo>
                    <a:lnTo>
                      <a:pt x="203200" y="336039"/>
                    </a:lnTo>
                    <a:cubicBezTo>
                      <a:pt x="90976" y="336039"/>
                      <a:pt x="0" y="260814"/>
                      <a:pt x="0" y="168020"/>
                    </a:cubicBezTo>
                    <a:cubicBezTo>
                      <a:pt x="0" y="75225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1E88E5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2" name="TextBox 12"/>
              <p:cNvSpPr txBox="1"/>
              <p:nvPr/>
            </p:nvSpPr>
            <p:spPr>
              <a:xfrm>
                <a:off x="0" y="-19050"/>
                <a:ext cx="954623" cy="355089"/>
              </a:xfrm>
              <a:prstGeom prst="rect">
                <a:avLst/>
              </a:prstGeom>
            </p:spPr>
            <p:txBody>
              <a:bodyPr lIns="18752" tIns="18752" rIns="18752" bIns="18752" rtlCol="0" anchor="ctr"/>
              <a:lstStyle/>
              <a:p>
                <a:pPr marL="0" lvl="0" indent="0" algn="ctr">
                  <a:lnSpc>
                    <a:spcPts val="755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429875" y="-260311"/>
            <a:ext cx="8517815" cy="10807622"/>
            <a:chOff x="0" y="0"/>
            <a:chExt cx="1747482" cy="221725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47482" cy="2217250"/>
            </a:xfrm>
            <a:custGeom>
              <a:avLst/>
              <a:gdLst/>
              <a:ahLst/>
              <a:cxnLst/>
              <a:rect l="l" t="t" r="r" b="b"/>
              <a:pathLst>
                <a:path w="1747482" h="2217250">
                  <a:moveTo>
                    <a:pt x="18178" y="0"/>
                  </a:moveTo>
                  <a:lnTo>
                    <a:pt x="1729304" y="0"/>
                  </a:lnTo>
                  <a:cubicBezTo>
                    <a:pt x="1739344" y="0"/>
                    <a:pt x="1747482" y="8139"/>
                    <a:pt x="1747482" y="18178"/>
                  </a:cubicBezTo>
                  <a:lnTo>
                    <a:pt x="1747482" y="2199072"/>
                  </a:lnTo>
                  <a:cubicBezTo>
                    <a:pt x="1747482" y="2209112"/>
                    <a:pt x="1739344" y="2217250"/>
                    <a:pt x="1729304" y="2217250"/>
                  </a:cubicBezTo>
                  <a:lnTo>
                    <a:pt x="18178" y="2217250"/>
                  </a:lnTo>
                  <a:cubicBezTo>
                    <a:pt x="8139" y="2217250"/>
                    <a:pt x="0" y="2209112"/>
                    <a:pt x="0" y="2199072"/>
                  </a:cubicBezTo>
                  <a:lnTo>
                    <a:pt x="0" y="18178"/>
                  </a:lnTo>
                  <a:cubicBezTo>
                    <a:pt x="0" y="8139"/>
                    <a:pt x="8139" y="0"/>
                    <a:pt x="18178" y="0"/>
                  </a:cubicBezTo>
                  <a:close/>
                </a:path>
              </a:pathLst>
            </a:custGeom>
            <a:blipFill>
              <a:blip r:embed="rId2"/>
              <a:stretch>
                <a:fillRect t="-359" b="-359"/>
              </a:stretch>
            </a:blip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666750" y="759619"/>
            <a:ext cx="8324850" cy="5128194"/>
            <a:chOff x="0" y="123825"/>
            <a:chExt cx="11099800" cy="6837593"/>
          </a:xfrm>
        </p:grpSpPr>
        <p:sp>
          <p:nvSpPr>
            <p:cNvPr id="5" name="TextBox 5"/>
            <p:cNvSpPr txBox="1"/>
            <p:nvPr/>
          </p:nvSpPr>
          <p:spPr>
            <a:xfrm>
              <a:off x="0" y="123825"/>
              <a:ext cx="11099800" cy="23649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6737"/>
                </a:lnSpc>
                <a:spcBef>
                  <a:spcPct val="0"/>
                </a:spcBef>
              </a:pPr>
              <a:r>
                <a:rPr lang="en-US" sz="6737" b="1" u="none" strike="noStrike" spc="-202">
                  <a:solidFill>
                    <a:srgbClr val="1E88E5"/>
                  </a:solidFill>
                  <a:latin typeface="Bricolage Grotesque Semi-Bold"/>
                  <a:ea typeface="Bricolage Grotesque Semi-Bold"/>
                  <a:cs typeface="Bricolage Grotesque Semi-Bold"/>
                  <a:sym typeface="Bricolage Grotesque Semi-Bold"/>
                </a:rPr>
                <a:t>Notre Bénéficiaire (Persona)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4567343"/>
              <a:ext cx="11099800" cy="23940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808"/>
                </a:lnSpc>
                <a:spcBef>
                  <a:spcPct val="0"/>
                </a:spcBef>
              </a:pPr>
              <a:r>
                <a:rPr lang="en-US" sz="2340" b="1" u="none" strike="noStrike" dirty="0">
                  <a:solidFill>
                    <a:srgbClr val="1E88E5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Les </a:t>
              </a:r>
              <a:r>
                <a:rPr lang="en-US" sz="2340" b="1" u="none" strike="noStrike" dirty="0" err="1">
                  <a:solidFill>
                    <a:srgbClr val="1E88E5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citoyens</a:t>
              </a:r>
              <a:r>
                <a:rPr lang="en-US" sz="2340" u="none" strike="noStrike" dirty="0">
                  <a:solidFill>
                    <a:srgbClr val="3A3A3A"/>
                  </a:solidFill>
                  <a:latin typeface="HK Grotesk"/>
                  <a:ea typeface="HK Grotesk"/>
                  <a:cs typeface="HK Grotesk"/>
                  <a:sym typeface="HK Grotesk"/>
                </a:rPr>
                <a:t>— </a:t>
              </a:r>
              <a:r>
                <a:rPr lang="en-US" sz="2340" u="none" strike="noStrike" dirty="0" err="1">
                  <a:solidFill>
                    <a:srgbClr val="3A3A3A"/>
                  </a:solidFill>
                  <a:latin typeface="HK Grotesk"/>
                  <a:ea typeface="HK Grotesk"/>
                  <a:cs typeface="HK Grotesk"/>
                  <a:sym typeface="HK Grotesk"/>
                </a:rPr>
                <a:t>ou</a:t>
              </a:r>
              <a:r>
                <a:rPr lang="en-US" sz="2340" u="none" strike="noStrike" dirty="0">
                  <a:solidFill>
                    <a:srgbClr val="3A3A3A"/>
                  </a:solidFill>
                  <a:latin typeface="HK Grotesk"/>
                  <a:ea typeface="HK Grotesk"/>
                  <a:cs typeface="HK Grotesk"/>
                  <a:sym typeface="HK Grotesk"/>
                </a:rPr>
                <a:t> les habitants de Nouakchott. qui constate </a:t>
              </a:r>
              <a:r>
                <a:rPr lang="en-US" sz="2340" u="none" strike="noStrike" dirty="0" err="1">
                  <a:solidFill>
                    <a:srgbClr val="3A3A3A"/>
                  </a:solidFill>
                  <a:latin typeface="HK Grotesk"/>
                  <a:ea typeface="HK Grotesk"/>
                  <a:cs typeface="HK Grotesk"/>
                  <a:sym typeface="HK Grotesk"/>
                </a:rPr>
                <a:t>l'accumulation</a:t>
              </a:r>
              <a:r>
                <a:rPr lang="en-US" sz="2340" u="none" strike="noStrike" dirty="0">
                  <a:solidFill>
                    <a:srgbClr val="3A3A3A"/>
                  </a:solidFill>
                  <a:latin typeface="HK Grotesk"/>
                  <a:ea typeface="HK Grotesk"/>
                  <a:cs typeface="HK Grotesk"/>
                  <a:sym typeface="HK Grotesk"/>
                </a:rPr>
                <a:t> de </a:t>
              </a:r>
              <a:r>
                <a:rPr lang="en-US" sz="2340" u="none" strike="noStrike" dirty="0" err="1">
                  <a:solidFill>
                    <a:srgbClr val="3A3A3A"/>
                  </a:solidFill>
                  <a:latin typeface="HK Grotesk"/>
                  <a:ea typeface="HK Grotesk"/>
                  <a:cs typeface="HK Grotesk"/>
                  <a:sym typeface="HK Grotesk"/>
                </a:rPr>
                <a:t>déchets</a:t>
              </a:r>
              <a:r>
                <a:rPr lang="en-US" sz="2340" u="none" strike="noStrike" dirty="0">
                  <a:solidFill>
                    <a:srgbClr val="3A3A3A"/>
                  </a:solidFill>
                  <a:latin typeface="HK Grotesk"/>
                  <a:ea typeface="HK Grotesk"/>
                  <a:cs typeface="HK Grotesk"/>
                  <a:sym typeface="HK Grotesk"/>
                </a:rPr>
                <a:t> </a:t>
              </a:r>
              <a:r>
                <a:rPr lang="en-US" sz="2340" u="none" strike="noStrike" dirty="0" err="1">
                  <a:solidFill>
                    <a:srgbClr val="3A3A3A"/>
                  </a:solidFill>
                  <a:latin typeface="HK Grotesk"/>
                  <a:ea typeface="HK Grotesk"/>
                  <a:cs typeface="HK Grotesk"/>
                  <a:sym typeface="HK Grotesk"/>
                </a:rPr>
                <a:t>plastiques</a:t>
              </a:r>
              <a:r>
                <a:rPr lang="en-US" sz="2340" u="none" strike="noStrike" dirty="0">
                  <a:solidFill>
                    <a:srgbClr val="3A3A3A"/>
                  </a:solidFill>
                  <a:latin typeface="HK Grotesk"/>
                  <a:ea typeface="HK Grotesk"/>
                  <a:cs typeface="HK Grotesk"/>
                  <a:sym typeface="HK Grotesk"/>
                </a:rPr>
                <a:t> dans </a:t>
              </a:r>
              <a:r>
                <a:rPr lang="en-US" sz="2340" u="none" strike="noStrike" dirty="0" err="1">
                  <a:solidFill>
                    <a:srgbClr val="3A3A3A"/>
                  </a:solidFill>
                  <a:latin typeface="HK Grotesk"/>
                  <a:ea typeface="HK Grotesk"/>
                  <a:cs typeface="HK Grotesk"/>
                  <a:sym typeface="HK Grotesk"/>
                </a:rPr>
                <a:t>leurs</a:t>
              </a:r>
              <a:r>
                <a:rPr lang="en-US" sz="2340" u="none" strike="noStrike" dirty="0">
                  <a:solidFill>
                    <a:srgbClr val="3A3A3A"/>
                  </a:solidFill>
                  <a:latin typeface="HK Grotesk"/>
                  <a:ea typeface="HK Grotesk"/>
                  <a:cs typeface="HK Grotesk"/>
                  <a:sym typeface="HK Grotesk"/>
                </a:rPr>
                <a:t> quartier. </a:t>
              </a:r>
              <a:r>
                <a:rPr lang="en-US" sz="2340" u="none" strike="noStrike" dirty="0" err="1">
                  <a:solidFill>
                    <a:srgbClr val="3A3A3A"/>
                  </a:solidFill>
                  <a:latin typeface="HK Grotesk"/>
                  <a:ea typeface="HK Grotesk"/>
                  <a:cs typeface="HK Grotesk"/>
                  <a:sym typeface="HK Grotesk"/>
                </a:rPr>
                <a:t>Ils</a:t>
              </a:r>
              <a:r>
                <a:rPr lang="en-US" sz="2340" u="none" strike="noStrike" dirty="0">
                  <a:solidFill>
                    <a:srgbClr val="3A3A3A"/>
                  </a:solidFill>
                  <a:latin typeface="HK Grotesk"/>
                  <a:ea typeface="HK Grotesk"/>
                  <a:cs typeface="HK Grotesk"/>
                  <a:sym typeface="HK Grotesk"/>
                </a:rPr>
                <a:t> </a:t>
              </a:r>
              <a:r>
                <a:rPr lang="en-US" sz="2340" u="none" strike="noStrike" dirty="0" err="1">
                  <a:solidFill>
                    <a:srgbClr val="3A3A3A"/>
                  </a:solidFill>
                  <a:latin typeface="HK Grotesk"/>
                  <a:ea typeface="HK Grotesk"/>
                  <a:cs typeface="HK Grotesk"/>
                  <a:sym typeface="HK Grotesk"/>
                </a:rPr>
                <a:t>souhaite</a:t>
              </a:r>
              <a:r>
                <a:rPr lang="en-US" sz="2340" u="none" strike="noStrike" dirty="0">
                  <a:solidFill>
                    <a:srgbClr val="3A3A3A"/>
                  </a:solidFill>
                  <a:latin typeface="HK Grotesk"/>
                  <a:ea typeface="HK Grotesk"/>
                  <a:cs typeface="HK Grotesk"/>
                  <a:sym typeface="HK Grotesk"/>
                </a:rPr>
                <a:t> un </a:t>
              </a:r>
              <a:r>
                <a:rPr lang="en-US" sz="2340" b="1" u="none" strike="noStrike" dirty="0" err="1">
                  <a:solidFill>
                    <a:srgbClr val="3A3A3A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environnement</a:t>
              </a:r>
              <a:r>
                <a:rPr lang="en-US" sz="2340" b="1" u="none" strike="noStrike" dirty="0">
                  <a:solidFill>
                    <a:srgbClr val="3A3A3A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 propre</a:t>
              </a:r>
              <a:r>
                <a:rPr lang="en-US" sz="2340" u="none" strike="noStrike" dirty="0">
                  <a:solidFill>
                    <a:srgbClr val="3A3A3A"/>
                  </a:solidFill>
                  <a:latin typeface="HK Grotesk"/>
                  <a:ea typeface="HK Grotesk"/>
                  <a:cs typeface="HK Grotesk"/>
                  <a:sym typeface="HK Grotesk"/>
                </a:rPr>
                <a:t>, des </a:t>
              </a:r>
              <a:r>
                <a:rPr lang="en-US" sz="2340" b="1" u="none" strike="noStrike" dirty="0" err="1">
                  <a:solidFill>
                    <a:srgbClr val="3A3A3A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opportunités</a:t>
              </a:r>
              <a:r>
                <a:rPr lang="en-US" sz="2340" b="1" u="none" strike="noStrike" dirty="0">
                  <a:solidFill>
                    <a:srgbClr val="3A3A3A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 </a:t>
              </a:r>
              <a:r>
                <a:rPr lang="en-US" sz="2340" b="1" u="none" strike="noStrike" dirty="0" err="1">
                  <a:solidFill>
                    <a:srgbClr val="3A3A3A"/>
                  </a:solidFill>
                  <a:latin typeface="HK Grotesk Bold"/>
                  <a:ea typeface="HK Grotesk Bold"/>
                  <a:cs typeface="HK Grotesk Bold"/>
                  <a:sym typeface="HK Grotesk Bold"/>
                </a:rPr>
                <a:t>d'emploi</a:t>
              </a:r>
              <a:r>
                <a:rPr lang="en-US" sz="2340" u="none" strike="noStrike" dirty="0">
                  <a:solidFill>
                    <a:srgbClr val="3A3A3A"/>
                  </a:solidFill>
                  <a:latin typeface="HK Grotesk"/>
                  <a:ea typeface="HK Grotesk"/>
                  <a:cs typeface="HK Grotesk"/>
                  <a:sym typeface="HK Grotesk"/>
                </a:rPr>
                <a:t> et des </a:t>
              </a:r>
              <a:r>
                <a:rPr lang="en-US" sz="2340" u="none" strike="noStrike" dirty="0" err="1">
                  <a:solidFill>
                    <a:srgbClr val="3A3A3A"/>
                  </a:solidFill>
                  <a:latin typeface="HK Grotesk"/>
                  <a:ea typeface="HK Grotesk"/>
                  <a:cs typeface="HK Grotesk"/>
                  <a:sym typeface="HK Grotesk"/>
                </a:rPr>
                <a:t>matériaux</a:t>
              </a:r>
              <a:r>
                <a:rPr lang="en-US" sz="2340" u="none" strike="noStrike" dirty="0">
                  <a:solidFill>
                    <a:srgbClr val="3A3A3A"/>
                  </a:solidFill>
                  <a:latin typeface="HK Grotesk"/>
                  <a:ea typeface="HK Grotesk"/>
                  <a:cs typeface="HK Grotesk"/>
                  <a:sym typeface="HK Grotesk"/>
                </a:rPr>
                <a:t> de construction </a:t>
              </a:r>
              <a:r>
                <a:rPr lang="en-US" sz="2340" u="none" strike="noStrike" dirty="0" err="1">
                  <a:solidFill>
                    <a:srgbClr val="3A3A3A"/>
                  </a:solidFill>
                  <a:latin typeface="HK Grotesk"/>
                  <a:ea typeface="HK Grotesk"/>
                  <a:cs typeface="HK Grotesk"/>
                  <a:sym typeface="HK Grotesk"/>
                </a:rPr>
                <a:t>moins</a:t>
              </a:r>
              <a:r>
                <a:rPr lang="en-US" sz="2340" u="none" strike="noStrike" dirty="0">
                  <a:solidFill>
                    <a:srgbClr val="3A3A3A"/>
                  </a:solidFill>
                  <a:latin typeface="HK Grotesk"/>
                  <a:ea typeface="HK Grotesk"/>
                  <a:cs typeface="HK Grotesk"/>
                  <a:sym typeface="HK Grotesk"/>
                </a:rPr>
                <a:t> </a:t>
              </a:r>
              <a:r>
                <a:rPr lang="en-US" sz="2340" u="none" strike="noStrike" dirty="0" err="1">
                  <a:solidFill>
                    <a:srgbClr val="3A3A3A"/>
                  </a:solidFill>
                  <a:latin typeface="HK Grotesk"/>
                  <a:ea typeface="HK Grotesk"/>
                  <a:cs typeface="HK Grotesk"/>
                  <a:sym typeface="HK Grotesk"/>
                </a:rPr>
                <a:t>chers</a:t>
              </a:r>
              <a:r>
                <a:rPr lang="en-US" sz="2340" u="none" strike="noStrike" dirty="0">
                  <a:solidFill>
                    <a:srgbClr val="3A3A3A"/>
                  </a:solidFill>
                  <a:latin typeface="HK Grotesk"/>
                  <a:ea typeface="HK Grotesk"/>
                  <a:cs typeface="HK Grotesk"/>
                  <a:sym typeface="HK Grotesk"/>
                </a:rPr>
                <a:t> pour </a:t>
              </a:r>
              <a:r>
                <a:rPr lang="en-US" sz="2340" u="none" strike="noStrike" dirty="0" err="1">
                  <a:solidFill>
                    <a:srgbClr val="3A3A3A"/>
                  </a:solidFill>
                  <a:latin typeface="HK Grotesk"/>
                  <a:ea typeface="HK Grotesk"/>
                  <a:cs typeface="HK Grotesk"/>
                  <a:sym typeface="HK Grotesk"/>
                </a:rPr>
                <a:t>améliorer</a:t>
              </a:r>
              <a:r>
                <a:rPr lang="en-US" sz="2340" u="none" strike="noStrike" dirty="0">
                  <a:solidFill>
                    <a:srgbClr val="3A3A3A"/>
                  </a:solidFill>
                  <a:latin typeface="HK Grotesk"/>
                  <a:ea typeface="HK Grotesk"/>
                  <a:cs typeface="HK Grotesk"/>
                  <a:sym typeface="HK Grotesk"/>
                </a:rPr>
                <a:t> son cadre de vie.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2830618"/>
              <a:ext cx="11099800" cy="11525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442"/>
                </a:lnSpc>
                <a:spcBef>
                  <a:spcPct val="0"/>
                </a:spcBef>
              </a:pPr>
              <a:r>
                <a:rPr lang="en-US" sz="2868" b="1" u="none" strike="noStrike">
                  <a:solidFill>
                    <a:srgbClr val="3A3A3A"/>
                  </a:solidFill>
                  <a:latin typeface="Bricolage Grotesque Bold"/>
                  <a:ea typeface="Bricolage Grotesque Bold"/>
                  <a:cs typeface="Bricolage Grotesque Bold"/>
                  <a:sym typeface="Bricolage Grotesque Bold"/>
                </a:rPr>
                <a:t>Comprendre pour qui nous créons la solution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8696346" y="6934200"/>
            <a:ext cx="3467057" cy="4305236"/>
            <a:chOff x="0" y="0"/>
            <a:chExt cx="4622743" cy="5740315"/>
          </a:xfrm>
        </p:grpSpPr>
        <p:sp>
          <p:nvSpPr>
            <p:cNvPr id="9" name="Freeform 9"/>
            <p:cNvSpPr/>
            <p:nvPr/>
          </p:nvSpPr>
          <p:spPr>
            <a:xfrm rot="-2700000">
              <a:off x="-124706" y="1478676"/>
              <a:ext cx="4872155" cy="1665391"/>
            </a:xfrm>
            <a:custGeom>
              <a:avLst/>
              <a:gdLst/>
              <a:ahLst/>
              <a:cxnLst/>
              <a:rect l="l" t="t" r="r" b="b"/>
              <a:pathLst>
                <a:path w="4872155" h="1665391">
                  <a:moveTo>
                    <a:pt x="0" y="0"/>
                  </a:moveTo>
                  <a:lnTo>
                    <a:pt x="4872155" y="0"/>
                  </a:lnTo>
                  <a:lnTo>
                    <a:pt x="4872155" y="1665391"/>
                  </a:lnTo>
                  <a:lnTo>
                    <a:pt x="0" y="16653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FR"/>
            </a:p>
          </p:txBody>
        </p:sp>
        <p:grpSp>
          <p:nvGrpSpPr>
            <p:cNvPr id="10" name="Group 10"/>
            <p:cNvGrpSpPr/>
            <p:nvPr/>
          </p:nvGrpSpPr>
          <p:grpSpPr>
            <a:xfrm rot="8100000">
              <a:off x="-106337" y="2577879"/>
              <a:ext cx="4835418" cy="1702128"/>
              <a:chOff x="0" y="0"/>
              <a:chExt cx="954623" cy="336039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954623" cy="336039"/>
              </a:xfrm>
              <a:custGeom>
                <a:avLst/>
                <a:gdLst/>
                <a:ahLst/>
                <a:cxnLst/>
                <a:rect l="l" t="t" r="r" b="b"/>
                <a:pathLst>
                  <a:path w="954623" h="336039">
                    <a:moveTo>
                      <a:pt x="751423" y="0"/>
                    </a:moveTo>
                    <a:cubicBezTo>
                      <a:pt x="863647" y="0"/>
                      <a:pt x="954623" y="75225"/>
                      <a:pt x="954623" y="168020"/>
                    </a:cubicBezTo>
                    <a:cubicBezTo>
                      <a:pt x="954623" y="260814"/>
                      <a:pt x="863647" y="336039"/>
                      <a:pt x="751423" y="336039"/>
                    </a:cubicBezTo>
                    <a:lnTo>
                      <a:pt x="203200" y="336039"/>
                    </a:lnTo>
                    <a:cubicBezTo>
                      <a:pt x="90976" y="336039"/>
                      <a:pt x="0" y="260814"/>
                      <a:pt x="0" y="168020"/>
                    </a:cubicBezTo>
                    <a:cubicBezTo>
                      <a:pt x="0" y="75225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1E88E5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2" name="TextBox 12"/>
              <p:cNvSpPr txBox="1"/>
              <p:nvPr/>
            </p:nvSpPr>
            <p:spPr>
              <a:xfrm>
                <a:off x="0" y="-19050"/>
                <a:ext cx="954623" cy="355089"/>
              </a:xfrm>
              <a:prstGeom prst="rect">
                <a:avLst/>
              </a:prstGeom>
            </p:spPr>
            <p:txBody>
              <a:bodyPr lIns="18752" tIns="18752" rIns="18752" bIns="18752" rtlCol="0" anchor="ctr"/>
              <a:lstStyle/>
              <a:p>
                <a:pPr marL="0" lvl="0" indent="0" algn="ctr">
                  <a:lnSpc>
                    <a:spcPts val="755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892088" y="7233241"/>
            <a:ext cx="4010025" cy="1371600"/>
            <a:chOff x="0" y="0"/>
            <a:chExt cx="5346700" cy="1828800"/>
          </a:xfrm>
        </p:grpSpPr>
        <p:sp>
          <p:nvSpPr>
            <p:cNvPr id="3" name="TextBox 3"/>
            <p:cNvSpPr txBox="1"/>
            <p:nvPr/>
          </p:nvSpPr>
          <p:spPr>
            <a:xfrm>
              <a:off x="0" y="-9525"/>
              <a:ext cx="5346700" cy="6191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600"/>
                </a:lnSpc>
                <a:spcBef>
                  <a:spcPct val="0"/>
                </a:spcBef>
              </a:pPr>
              <a:r>
                <a:rPr lang="en-US" sz="3000" b="1">
                  <a:solidFill>
                    <a:srgbClr val="3A3A3A"/>
                  </a:solidFill>
                  <a:latin typeface="Bricolage Grotesque Bold"/>
                  <a:ea typeface="Bricolage Grotesque Bold"/>
                  <a:cs typeface="Bricolage Grotesque Bold"/>
                  <a:sym typeface="Bricolage Grotesque Bold"/>
                </a:rPr>
                <a:t>Souples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863600"/>
              <a:ext cx="5346700" cy="9652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79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3A3A3A"/>
                  </a:solidFill>
                  <a:latin typeface="HK Grotesk"/>
                  <a:ea typeface="HK Grotesk"/>
                  <a:cs typeface="HK Grotesk"/>
                  <a:sym typeface="HK Grotesk"/>
                </a:rPr>
                <a:t>Flexible plastics transformed into new applications.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7138988" y="7227883"/>
            <a:ext cx="4010025" cy="1371600"/>
            <a:chOff x="0" y="0"/>
            <a:chExt cx="5346700" cy="1828800"/>
          </a:xfrm>
        </p:grpSpPr>
        <p:sp>
          <p:nvSpPr>
            <p:cNvPr id="6" name="TextBox 6"/>
            <p:cNvSpPr txBox="1"/>
            <p:nvPr/>
          </p:nvSpPr>
          <p:spPr>
            <a:xfrm>
              <a:off x="0" y="-9525"/>
              <a:ext cx="5346700" cy="6191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600"/>
                </a:lnSpc>
                <a:spcBef>
                  <a:spcPct val="0"/>
                </a:spcBef>
              </a:pPr>
              <a:r>
                <a:rPr lang="en-US" sz="3000" b="1">
                  <a:solidFill>
                    <a:srgbClr val="3A3A3A"/>
                  </a:solidFill>
                  <a:latin typeface="Bricolage Grotesque Bold"/>
                  <a:ea typeface="Bricolage Grotesque Bold"/>
                  <a:cs typeface="Bricolage Grotesque Bold"/>
                  <a:sym typeface="Bricolage Grotesque Bold"/>
                </a:rPr>
                <a:t>PEHD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863600"/>
              <a:ext cx="5346700" cy="9652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79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3A3A3A"/>
                  </a:solidFill>
                  <a:latin typeface="HK Grotesk"/>
                  <a:ea typeface="HK Grotesk"/>
                  <a:cs typeface="HK Grotesk"/>
                  <a:sym typeface="HK Grotesk"/>
                </a:rPr>
                <a:t>Durable plastic utilized in construction materials.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538288" y="7233241"/>
            <a:ext cx="4010025" cy="1371600"/>
            <a:chOff x="0" y="0"/>
            <a:chExt cx="5346700" cy="1828800"/>
          </a:xfrm>
        </p:grpSpPr>
        <p:sp>
          <p:nvSpPr>
            <p:cNvPr id="9" name="TextBox 9"/>
            <p:cNvSpPr txBox="1"/>
            <p:nvPr/>
          </p:nvSpPr>
          <p:spPr>
            <a:xfrm>
              <a:off x="0" y="-9525"/>
              <a:ext cx="5346700" cy="6191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600"/>
                </a:lnSpc>
                <a:spcBef>
                  <a:spcPct val="0"/>
                </a:spcBef>
              </a:pPr>
              <a:r>
                <a:rPr lang="en-US" sz="3000" b="1">
                  <a:solidFill>
                    <a:srgbClr val="3A3A3A"/>
                  </a:solidFill>
                  <a:latin typeface="Bricolage Grotesque Bold"/>
                  <a:ea typeface="Bricolage Grotesque Bold"/>
                  <a:cs typeface="Bricolage Grotesque Bold"/>
                  <a:sym typeface="Bricolage Grotesque Bold"/>
                </a:rPr>
                <a:t>PET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863600"/>
              <a:ext cx="5346700" cy="9652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79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3A3A3A"/>
                  </a:solidFill>
                  <a:latin typeface="HK Grotesk"/>
                  <a:ea typeface="HK Grotesk"/>
                  <a:cs typeface="HK Grotesk"/>
                  <a:sym typeface="HK Grotesk"/>
                </a:rPr>
                <a:t>Recyclable and used for various products.</a:t>
              </a: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666750" y="800100"/>
            <a:ext cx="16954500" cy="1816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999"/>
              </a:lnSpc>
              <a:spcBef>
                <a:spcPct val="0"/>
              </a:spcBef>
            </a:pPr>
            <a:r>
              <a:rPr lang="en-US" sz="6999" b="1" u="none" strike="noStrike" spc="-209">
                <a:solidFill>
                  <a:srgbClr val="1E88E5"/>
                </a:solidFill>
                <a:latin typeface="Bricolage Grotesque Semi-Bold"/>
                <a:ea typeface="Bricolage Grotesque Semi-Bold"/>
                <a:cs typeface="Bricolage Grotesque Semi-Bold"/>
                <a:sym typeface="Bricolage Grotesque Semi-Bold"/>
              </a:rPr>
              <a:t>Types de déchets plastiques en Mauritanie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666750" y="3352800"/>
            <a:ext cx="5448300" cy="3581400"/>
            <a:chOff x="0" y="0"/>
            <a:chExt cx="1631088" cy="1072184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631088" cy="1072184"/>
            </a:xfrm>
            <a:custGeom>
              <a:avLst/>
              <a:gdLst/>
              <a:ahLst/>
              <a:cxnLst/>
              <a:rect l="l" t="t" r="r" b="b"/>
              <a:pathLst>
                <a:path w="1631088" h="1072184">
                  <a:moveTo>
                    <a:pt x="28420" y="0"/>
                  </a:moveTo>
                  <a:lnTo>
                    <a:pt x="1602669" y="0"/>
                  </a:lnTo>
                  <a:cubicBezTo>
                    <a:pt x="1618365" y="0"/>
                    <a:pt x="1631088" y="12724"/>
                    <a:pt x="1631088" y="28420"/>
                  </a:cubicBezTo>
                  <a:lnTo>
                    <a:pt x="1631088" y="1043764"/>
                  </a:lnTo>
                  <a:cubicBezTo>
                    <a:pt x="1631088" y="1059460"/>
                    <a:pt x="1618365" y="1072184"/>
                    <a:pt x="1602669" y="1072184"/>
                  </a:cubicBezTo>
                  <a:lnTo>
                    <a:pt x="28420" y="1072184"/>
                  </a:lnTo>
                  <a:cubicBezTo>
                    <a:pt x="12724" y="1072184"/>
                    <a:pt x="0" y="1059460"/>
                    <a:pt x="0" y="1043764"/>
                  </a:cubicBezTo>
                  <a:lnTo>
                    <a:pt x="0" y="28420"/>
                  </a:lnTo>
                  <a:cubicBezTo>
                    <a:pt x="0" y="12724"/>
                    <a:pt x="12724" y="0"/>
                    <a:pt x="28420" y="0"/>
                  </a:cubicBezTo>
                  <a:close/>
                </a:path>
              </a:pathLst>
            </a:custGeom>
            <a:blipFill>
              <a:blip r:embed="rId2"/>
              <a:stretch>
                <a:fillRect l="-83" r="-83"/>
              </a:stretch>
            </a:blip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6419850" y="3352800"/>
            <a:ext cx="5448300" cy="3581400"/>
            <a:chOff x="0" y="0"/>
            <a:chExt cx="1631088" cy="1072184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631088" cy="1072184"/>
            </a:xfrm>
            <a:custGeom>
              <a:avLst/>
              <a:gdLst/>
              <a:ahLst/>
              <a:cxnLst/>
              <a:rect l="l" t="t" r="r" b="b"/>
              <a:pathLst>
                <a:path w="1631088" h="1072184">
                  <a:moveTo>
                    <a:pt x="28420" y="0"/>
                  </a:moveTo>
                  <a:lnTo>
                    <a:pt x="1602669" y="0"/>
                  </a:lnTo>
                  <a:cubicBezTo>
                    <a:pt x="1618365" y="0"/>
                    <a:pt x="1631088" y="12724"/>
                    <a:pt x="1631088" y="28420"/>
                  </a:cubicBezTo>
                  <a:lnTo>
                    <a:pt x="1631088" y="1043764"/>
                  </a:lnTo>
                  <a:cubicBezTo>
                    <a:pt x="1631088" y="1059460"/>
                    <a:pt x="1618365" y="1072184"/>
                    <a:pt x="1602669" y="1072184"/>
                  </a:cubicBezTo>
                  <a:lnTo>
                    <a:pt x="28420" y="1072184"/>
                  </a:lnTo>
                  <a:cubicBezTo>
                    <a:pt x="12724" y="1072184"/>
                    <a:pt x="0" y="1059460"/>
                    <a:pt x="0" y="1043764"/>
                  </a:cubicBezTo>
                  <a:lnTo>
                    <a:pt x="0" y="28420"/>
                  </a:lnTo>
                  <a:cubicBezTo>
                    <a:pt x="0" y="12724"/>
                    <a:pt x="12724" y="0"/>
                    <a:pt x="28420" y="0"/>
                  </a:cubicBezTo>
                  <a:close/>
                </a:path>
              </a:pathLst>
            </a:custGeom>
            <a:blipFill>
              <a:blip r:embed="rId3"/>
              <a:stretch>
                <a:fillRect l="-83" r="-83"/>
              </a:stretch>
            </a:blip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2172950" y="3352800"/>
            <a:ext cx="5448300" cy="3581400"/>
            <a:chOff x="0" y="0"/>
            <a:chExt cx="1631088" cy="1072184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631088" cy="1072184"/>
            </a:xfrm>
            <a:custGeom>
              <a:avLst/>
              <a:gdLst/>
              <a:ahLst/>
              <a:cxnLst/>
              <a:rect l="l" t="t" r="r" b="b"/>
              <a:pathLst>
                <a:path w="1631088" h="1072184">
                  <a:moveTo>
                    <a:pt x="28420" y="0"/>
                  </a:moveTo>
                  <a:lnTo>
                    <a:pt x="1602669" y="0"/>
                  </a:lnTo>
                  <a:cubicBezTo>
                    <a:pt x="1618365" y="0"/>
                    <a:pt x="1631088" y="12724"/>
                    <a:pt x="1631088" y="28420"/>
                  </a:cubicBezTo>
                  <a:lnTo>
                    <a:pt x="1631088" y="1043764"/>
                  </a:lnTo>
                  <a:cubicBezTo>
                    <a:pt x="1631088" y="1059460"/>
                    <a:pt x="1618365" y="1072184"/>
                    <a:pt x="1602669" y="1072184"/>
                  </a:cubicBezTo>
                  <a:lnTo>
                    <a:pt x="28420" y="1072184"/>
                  </a:lnTo>
                  <a:cubicBezTo>
                    <a:pt x="12724" y="1072184"/>
                    <a:pt x="0" y="1059460"/>
                    <a:pt x="0" y="1043764"/>
                  </a:cubicBezTo>
                  <a:lnTo>
                    <a:pt x="0" y="28420"/>
                  </a:lnTo>
                  <a:cubicBezTo>
                    <a:pt x="0" y="12724"/>
                    <a:pt x="12724" y="0"/>
                    <a:pt x="28420" y="0"/>
                  </a:cubicBezTo>
                  <a:close/>
                </a:path>
              </a:pathLst>
            </a:custGeom>
            <a:blipFill>
              <a:blip r:embed="rId4"/>
              <a:stretch>
                <a:fillRect l="-83" r="-83"/>
              </a:stretch>
            </a:blip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892088" y="7233241"/>
            <a:ext cx="4010025" cy="1371600"/>
            <a:chOff x="0" y="0"/>
            <a:chExt cx="5346700" cy="1828800"/>
          </a:xfrm>
        </p:grpSpPr>
        <p:sp>
          <p:nvSpPr>
            <p:cNvPr id="3" name="TextBox 3"/>
            <p:cNvSpPr txBox="1"/>
            <p:nvPr/>
          </p:nvSpPr>
          <p:spPr>
            <a:xfrm>
              <a:off x="0" y="-9525"/>
              <a:ext cx="5346700" cy="6191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600"/>
                </a:lnSpc>
                <a:spcBef>
                  <a:spcPct val="0"/>
                </a:spcBef>
              </a:pPr>
              <a:r>
                <a:rPr lang="en-US" sz="3000" b="1">
                  <a:solidFill>
                    <a:srgbClr val="3A3A3A"/>
                  </a:solidFill>
                  <a:latin typeface="Bricolage Grotesque Bold"/>
                  <a:ea typeface="Bricolage Grotesque Bold"/>
                  <a:cs typeface="Bricolage Grotesque Bold"/>
                  <a:sym typeface="Bricolage Grotesque Bold"/>
                </a:rPr>
                <a:t>Meubles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863600"/>
              <a:ext cx="5346700" cy="9652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79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3A3A3A"/>
                  </a:solidFill>
                  <a:latin typeface="HK Grotesk"/>
                  <a:ea typeface="HK Grotesk"/>
                  <a:cs typeface="HK Grotesk"/>
                  <a:sym typeface="HK Grotesk"/>
                </a:rPr>
                <a:t>Meubles innovants issus de déchets plastiques recyclés.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7138988" y="7227883"/>
            <a:ext cx="4010025" cy="1733550"/>
            <a:chOff x="0" y="0"/>
            <a:chExt cx="5346700" cy="2311400"/>
          </a:xfrm>
        </p:grpSpPr>
        <p:sp>
          <p:nvSpPr>
            <p:cNvPr id="6" name="TextBox 6"/>
            <p:cNvSpPr txBox="1"/>
            <p:nvPr/>
          </p:nvSpPr>
          <p:spPr>
            <a:xfrm>
              <a:off x="0" y="-9525"/>
              <a:ext cx="5346700" cy="6191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600"/>
                </a:lnSpc>
                <a:spcBef>
                  <a:spcPct val="0"/>
                </a:spcBef>
              </a:pPr>
              <a:r>
                <a:rPr lang="en-US" sz="3000" b="1">
                  <a:solidFill>
                    <a:srgbClr val="3A3A3A"/>
                  </a:solidFill>
                  <a:latin typeface="Bricolage Grotesque Bold"/>
                  <a:ea typeface="Bricolage Grotesque Bold"/>
                  <a:cs typeface="Bricolage Grotesque Bold"/>
                  <a:sym typeface="Bricolage Grotesque Bold"/>
                </a:rPr>
                <a:t>Panneaux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863600"/>
              <a:ext cx="5346700" cy="14478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79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3A3A3A"/>
                  </a:solidFill>
                  <a:latin typeface="HK Grotesk"/>
                  <a:ea typeface="HK Grotesk"/>
                  <a:cs typeface="HK Grotesk"/>
                  <a:sym typeface="HK Grotesk"/>
                </a:rPr>
                <a:t>Panneaux isolants pour efficacité énergétique et confort.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538288" y="7233241"/>
            <a:ext cx="4010025" cy="1371600"/>
            <a:chOff x="0" y="0"/>
            <a:chExt cx="5346700" cy="1828800"/>
          </a:xfrm>
        </p:grpSpPr>
        <p:sp>
          <p:nvSpPr>
            <p:cNvPr id="9" name="TextBox 9"/>
            <p:cNvSpPr txBox="1"/>
            <p:nvPr/>
          </p:nvSpPr>
          <p:spPr>
            <a:xfrm>
              <a:off x="0" y="-9525"/>
              <a:ext cx="5346700" cy="6191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600"/>
                </a:lnSpc>
                <a:spcBef>
                  <a:spcPct val="0"/>
                </a:spcBef>
              </a:pPr>
              <a:r>
                <a:rPr lang="en-US" sz="3000" b="1">
                  <a:solidFill>
                    <a:srgbClr val="3A3A3A"/>
                  </a:solidFill>
                  <a:latin typeface="Bricolage Grotesque Bold"/>
                  <a:ea typeface="Bricolage Grotesque Bold"/>
                  <a:cs typeface="Bricolage Grotesque Bold"/>
                  <a:sym typeface="Bricolage Grotesque Bold"/>
                </a:rPr>
                <a:t>Briques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863600"/>
              <a:ext cx="5346700" cy="9652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879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3A3A3A"/>
                  </a:solidFill>
                  <a:latin typeface="HK Grotesk"/>
                  <a:ea typeface="HK Grotesk"/>
                  <a:cs typeface="HK Grotesk"/>
                  <a:sym typeface="HK Grotesk"/>
                </a:rPr>
                <a:t>Briques durables fabriquées à partir de granulés plastiques.</a:t>
              </a: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666750" y="800100"/>
            <a:ext cx="16954500" cy="1816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999"/>
              </a:lnSpc>
              <a:spcBef>
                <a:spcPct val="0"/>
              </a:spcBef>
            </a:pPr>
            <a:r>
              <a:rPr lang="en-US" sz="6999" b="1" u="none" strike="noStrike" spc="-209" dirty="0">
                <a:solidFill>
                  <a:srgbClr val="1E88E5"/>
                </a:solidFill>
                <a:latin typeface="Bricolage Grotesque Semi-Bold"/>
                <a:ea typeface="Bricolage Grotesque Semi-Bold"/>
                <a:cs typeface="Bricolage Grotesque Semi-Bold"/>
                <a:sym typeface="Bricolage Grotesque Semi-Bold"/>
              </a:rPr>
              <a:t>Applications des </a:t>
            </a:r>
            <a:r>
              <a:rPr lang="en-US" sz="6999" b="1" u="none" strike="noStrike" spc="-209" dirty="0" err="1">
                <a:solidFill>
                  <a:srgbClr val="1E88E5"/>
                </a:solidFill>
                <a:latin typeface="Bricolage Grotesque Semi-Bold"/>
                <a:ea typeface="Bricolage Grotesque Semi-Bold"/>
                <a:cs typeface="Bricolage Grotesque Semi-Bold"/>
                <a:sym typeface="Bricolage Grotesque Semi-Bold"/>
              </a:rPr>
              <a:t>déchets</a:t>
            </a:r>
            <a:r>
              <a:rPr lang="en-US" sz="6999" b="1" u="none" strike="noStrike" spc="-209" dirty="0">
                <a:solidFill>
                  <a:srgbClr val="1E88E5"/>
                </a:solidFill>
                <a:latin typeface="Bricolage Grotesque Semi-Bold"/>
                <a:ea typeface="Bricolage Grotesque Semi-Bold"/>
                <a:cs typeface="Bricolage Grotesque Semi-Bold"/>
                <a:sym typeface="Bricolage Grotesque Semi-Bold"/>
              </a:rPr>
              <a:t> </a:t>
            </a:r>
            <a:r>
              <a:rPr lang="en-US" sz="6999" b="1" u="none" strike="noStrike" spc="-209" dirty="0" err="1">
                <a:solidFill>
                  <a:srgbClr val="1E88E5"/>
                </a:solidFill>
                <a:latin typeface="Bricolage Grotesque Semi-Bold"/>
                <a:ea typeface="Bricolage Grotesque Semi-Bold"/>
                <a:cs typeface="Bricolage Grotesque Semi-Bold"/>
                <a:sym typeface="Bricolage Grotesque Semi-Bold"/>
              </a:rPr>
              <a:t>plastiques</a:t>
            </a:r>
            <a:r>
              <a:rPr lang="en-US" sz="6999" b="1" u="none" strike="noStrike" spc="-209" dirty="0">
                <a:solidFill>
                  <a:srgbClr val="1E88E5"/>
                </a:solidFill>
                <a:latin typeface="Bricolage Grotesque Semi-Bold"/>
                <a:ea typeface="Bricolage Grotesque Semi-Bold"/>
                <a:cs typeface="Bricolage Grotesque Semi-Bold"/>
                <a:sym typeface="Bricolage Grotesque Semi-Bold"/>
              </a:rPr>
              <a:t> dans la construction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666750" y="3352800"/>
            <a:ext cx="5448300" cy="3581400"/>
            <a:chOff x="0" y="0"/>
            <a:chExt cx="1631088" cy="1072184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631088" cy="1072184"/>
            </a:xfrm>
            <a:custGeom>
              <a:avLst/>
              <a:gdLst/>
              <a:ahLst/>
              <a:cxnLst/>
              <a:rect l="l" t="t" r="r" b="b"/>
              <a:pathLst>
                <a:path w="1631088" h="1072184">
                  <a:moveTo>
                    <a:pt x="28420" y="0"/>
                  </a:moveTo>
                  <a:lnTo>
                    <a:pt x="1602669" y="0"/>
                  </a:lnTo>
                  <a:cubicBezTo>
                    <a:pt x="1618365" y="0"/>
                    <a:pt x="1631088" y="12724"/>
                    <a:pt x="1631088" y="28420"/>
                  </a:cubicBezTo>
                  <a:lnTo>
                    <a:pt x="1631088" y="1043764"/>
                  </a:lnTo>
                  <a:cubicBezTo>
                    <a:pt x="1631088" y="1059460"/>
                    <a:pt x="1618365" y="1072184"/>
                    <a:pt x="1602669" y="1072184"/>
                  </a:cubicBezTo>
                  <a:lnTo>
                    <a:pt x="28420" y="1072184"/>
                  </a:lnTo>
                  <a:cubicBezTo>
                    <a:pt x="12724" y="1072184"/>
                    <a:pt x="0" y="1059460"/>
                    <a:pt x="0" y="1043764"/>
                  </a:cubicBezTo>
                  <a:lnTo>
                    <a:pt x="0" y="28420"/>
                  </a:lnTo>
                  <a:cubicBezTo>
                    <a:pt x="0" y="12724"/>
                    <a:pt x="12724" y="0"/>
                    <a:pt x="28420" y="0"/>
                  </a:cubicBezTo>
                  <a:close/>
                </a:path>
              </a:pathLst>
            </a:custGeom>
            <a:blipFill>
              <a:blip r:embed="rId2"/>
              <a:stretch>
                <a:fillRect l="-83" r="-83"/>
              </a:stretch>
            </a:blip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6419850" y="3352800"/>
            <a:ext cx="5448300" cy="3581400"/>
            <a:chOff x="0" y="0"/>
            <a:chExt cx="1631088" cy="1072184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631088" cy="1072184"/>
            </a:xfrm>
            <a:custGeom>
              <a:avLst/>
              <a:gdLst/>
              <a:ahLst/>
              <a:cxnLst/>
              <a:rect l="l" t="t" r="r" b="b"/>
              <a:pathLst>
                <a:path w="1631088" h="1072184">
                  <a:moveTo>
                    <a:pt x="28420" y="0"/>
                  </a:moveTo>
                  <a:lnTo>
                    <a:pt x="1602669" y="0"/>
                  </a:lnTo>
                  <a:cubicBezTo>
                    <a:pt x="1618365" y="0"/>
                    <a:pt x="1631088" y="12724"/>
                    <a:pt x="1631088" y="28420"/>
                  </a:cubicBezTo>
                  <a:lnTo>
                    <a:pt x="1631088" y="1043764"/>
                  </a:lnTo>
                  <a:cubicBezTo>
                    <a:pt x="1631088" y="1059460"/>
                    <a:pt x="1618365" y="1072184"/>
                    <a:pt x="1602669" y="1072184"/>
                  </a:cubicBezTo>
                  <a:lnTo>
                    <a:pt x="28420" y="1072184"/>
                  </a:lnTo>
                  <a:cubicBezTo>
                    <a:pt x="12724" y="1072184"/>
                    <a:pt x="0" y="1059460"/>
                    <a:pt x="0" y="1043764"/>
                  </a:cubicBezTo>
                  <a:lnTo>
                    <a:pt x="0" y="28420"/>
                  </a:lnTo>
                  <a:cubicBezTo>
                    <a:pt x="0" y="12724"/>
                    <a:pt x="12724" y="0"/>
                    <a:pt x="28420" y="0"/>
                  </a:cubicBezTo>
                  <a:close/>
                </a:path>
              </a:pathLst>
            </a:custGeom>
            <a:blipFill>
              <a:blip r:embed="rId3"/>
              <a:stretch>
                <a:fillRect l="-83" r="-83"/>
              </a:stretch>
            </a:blip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2172950" y="3352800"/>
            <a:ext cx="5448300" cy="3581400"/>
            <a:chOff x="0" y="0"/>
            <a:chExt cx="1631088" cy="1072184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631088" cy="1072184"/>
            </a:xfrm>
            <a:custGeom>
              <a:avLst/>
              <a:gdLst/>
              <a:ahLst/>
              <a:cxnLst/>
              <a:rect l="l" t="t" r="r" b="b"/>
              <a:pathLst>
                <a:path w="1631088" h="1072184">
                  <a:moveTo>
                    <a:pt x="28420" y="0"/>
                  </a:moveTo>
                  <a:lnTo>
                    <a:pt x="1602669" y="0"/>
                  </a:lnTo>
                  <a:cubicBezTo>
                    <a:pt x="1618365" y="0"/>
                    <a:pt x="1631088" y="12724"/>
                    <a:pt x="1631088" y="28420"/>
                  </a:cubicBezTo>
                  <a:lnTo>
                    <a:pt x="1631088" y="1043764"/>
                  </a:lnTo>
                  <a:cubicBezTo>
                    <a:pt x="1631088" y="1059460"/>
                    <a:pt x="1618365" y="1072184"/>
                    <a:pt x="1602669" y="1072184"/>
                  </a:cubicBezTo>
                  <a:lnTo>
                    <a:pt x="28420" y="1072184"/>
                  </a:lnTo>
                  <a:cubicBezTo>
                    <a:pt x="12724" y="1072184"/>
                    <a:pt x="0" y="1059460"/>
                    <a:pt x="0" y="1043764"/>
                  </a:cubicBezTo>
                  <a:lnTo>
                    <a:pt x="0" y="28420"/>
                  </a:lnTo>
                  <a:cubicBezTo>
                    <a:pt x="0" y="12724"/>
                    <a:pt x="12724" y="0"/>
                    <a:pt x="28420" y="0"/>
                  </a:cubicBezTo>
                  <a:close/>
                </a:path>
              </a:pathLst>
            </a:custGeom>
            <a:blipFill>
              <a:blip r:embed="rId4"/>
              <a:stretch>
                <a:fillRect l="-83" r="-83"/>
              </a:stretch>
            </a:blip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9296400" y="781050"/>
            <a:ext cx="6866887" cy="16040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150"/>
              </a:lnSpc>
              <a:spcBef>
                <a:spcPct val="0"/>
              </a:spcBef>
            </a:pPr>
            <a:r>
              <a:rPr lang="en-US" sz="6150" b="1" u="none" strike="noStrike">
                <a:solidFill>
                  <a:srgbClr val="1E88E5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Prototype Développé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9220200" y="3698599"/>
            <a:ext cx="5448300" cy="1168199"/>
            <a:chOff x="0" y="0"/>
            <a:chExt cx="7264400" cy="1557599"/>
          </a:xfrm>
        </p:grpSpPr>
        <p:sp>
          <p:nvSpPr>
            <p:cNvPr id="4" name="TextBox 4"/>
            <p:cNvSpPr txBox="1"/>
            <p:nvPr/>
          </p:nvSpPr>
          <p:spPr>
            <a:xfrm>
              <a:off x="0" y="0"/>
              <a:ext cx="7264400" cy="9652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889"/>
                </a:lnSpc>
                <a:spcBef>
                  <a:spcPct val="0"/>
                </a:spcBef>
              </a:pPr>
              <a:r>
                <a:rPr lang="en-US" sz="2407" b="1" u="none" strike="noStrike" dirty="0">
                  <a:solidFill>
                    <a:srgbClr val="3A3A3A"/>
                  </a:solidFill>
                  <a:latin typeface="Bricolage Grotesque Bold"/>
                  <a:ea typeface="Bricolage Grotesque Bold"/>
                  <a:cs typeface="Bricolage Grotesque Bold"/>
                  <a:sym typeface="Bricolage Grotesque Bold"/>
                </a:rPr>
                <a:t>Brique </a:t>
              </a:r>
              <a:r>
                <a:rPr lang="en-US" sz="2407" b="1" u="none" strike="noStrike" dirty="0" err="1">
                  <a:solidFill>
                    <a:srgbClr val="3A3A3A"/>
                  </a:solidFill>
                  <a:latin typeface="Bricolage Grotesque Bold"/>
                  <a:ea typeface="Bricolage Grotesque Bold"/>
                  <a:cs typeface="Bricolage Grotesque Bold"/>
                  <a:sym typeface="Bricolage Grotesque Bold"/>
                </a:rPr>
                <a:t>écologique</a:t>
              </a:r>
              <a:r>
                <a:rPr lang="en-US" sz="2407" b="1" u="none" strike="noStrike" dirty="0">
                  <a:solidFill>
                    <a:srgbClr val="3A3A3A"/>
                  </a:solidFill>
                  <a:latin typeface="Bricolage Grotesque Bold"/>
                  <a:ea typeface="Bricolage Grotesque Bold"/>
                  <a:cs typeface="Bricolage Grotesque Bold"/>
                  <a:sym typeface="Bricolage Grotesque Bold"/>
                </a:rPr>
                <a:t> à base de </a:t>
              </a:r>
              <a:r>
                <a:rPr lang="en-US" sz="2407" b="1" u="none" strike="noStrike" dirty="0" err="1">
                  <a:solidFill>
                    <a:srgbClr val="3A3A3A"/>
                  </a:solidFill>
                  <a:latin typeface="Bricolage Grotesque Bold"/>
                  <a:ea typeface="Bricolage Grotesque Bold"/>
                  <a:cs typeface="Bricolage Grotesque Bold"/>
                  <a:sym typeface="Bricolage Grotesque Bold"/>
                </a:rPr>
                <a:t>granulés</a:t>
              </a:r>
              <a:r>
                <a:rPr lang="en-US" sz="2407" b="1" u="none" strike="noStrike" dirty="0">
                  <a:solidFill>
                    <a:srgbClr val="3A3A3A"/>
                  </a:solidFill>
                  <a:latin typeface="Bricolage Grotesque Bold"/>
                  <a:ea typeface="Bricolage Grotesque Bold"/>
                  <a:cs typeface="Bricolage Grotesque Bold"/>
                  <a:sym typeface="Bricolage Grotesque Bold"/>
                </a:rPr>
                <a:t> </a:t>
              </a:r>
              <a:r>
                <a:rPr lang="en-US" sz="2407" b="1" u="none" strike="noStrike" dirty="0" err="1">
                  <a:solidFill>
                    <a:srgbClr val="3A3A3A"/>
                  </a:solidFill>
                  <a:latin typeface="Bricolage Grotesque Bold"/>
                  <a:ea typeface="Bricolage Grotesque Bold"/>
                  <a:cs typeface="Bricolage Grotesque Bold"/>
                  <a:sym typeface="Bricolage Grotesque Bold"/>
                </a:rPr>
                <a:t>plastiques</a:t>
              </a:r>
              <a:endParaRPr lang="en-US" sz="2407" b="1" u="none" strike="noStrike" dirty="0">
                <a:solidFill>
                  <a:srgbClr val="3A3A3A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087699"/>
              <a:ext cx="7264400" cy="4699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844"/>
                </a:lnSpc>
                <a:spcBef>
                  <a:spcPct val="0"/>
                </a:spcBef>
              </a:pPr>
              <a:r>
                <a:rPr lang="en-US" sz="2370" u="none" strike="noStrike">
                  <a:solidFill>
                    <a:srgbClr val="3A3A3A"/>
                  </a:solidFill>
                  <a:latin typeface="HK Grotesk"/>
                  <a:ea typeface="HK Grotesk"/>
                  <a:cs typeface="HK Grotesk"/>
                  <a:sym typeface="HK Grotesk"/>
                </a:rPr>
                <a:t>Un prototype développé à partir de déchets plastiques recyclés et compressés à haute température.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9216292" y="5736038"/>
            <a:ext cx="5448300" cy="1160223"/>
            <a:chOff x="0" y="0"/>
            <a:chExt cx="7264400" cy="1546964"/>
          </a:xfrm>
        </p:grpSpPr>
        <p:sp>
          <p:nvSpPr>
            <p:cNvPr id="7" name="TextBox 7"/>
            <p:cNvSpPr txBox="1"/>
            <p:nvPr/>
          </p:nvSpPr>
          <p:spPr>
            <a:xfrm>
              <a:off x="0" y="0"/>
              <a:ext cx="7264400" cy="9785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889"/>
                </a:lnSpc>
                <a:spcBef>
                  <a:spcPct val="0"/>
                </a:spcBef>
              </a:pPr>
              <a:r>
                <a:rPr lang="en-US" sz="2400" b="1" u="none" strike="noStrike" dirty="0">
                  <a:solidFill>
                    <a:srgbClr val="3A3A3A"/>
                  </a:solidFill>
                  <a:latin typeface="Bricolage Grotesque Bold"/>
                  <a:ea typeface="Bricolage Grotesque Bold"/>
                  <a:cs typeface="Bricolage Grotesque Bold"/>
                  <a:sym typeface="Bricolage Grotesque Bold"/>
                </a:rPr>
                <a:t>Tests de </a:t>
              </a:r>
              <a:r>
                <a:rPr lang="en-US" sz="2400" b="1" u="none" strike="noStrike" dirty="0" err="1">
                  <a:solidFill>
                    <a:srgbClr val="3A3A3A"/>
                  </a:solidFill>
                  <a:latin typeface="Bricolage Grotesque Bold"/>
                  <a:ea typeface="Bricolage Grotesque Bold"/>
                  <a:cs typeface="Bricolage Grotesque Bold"/>
                  <a:sym typeface="Bricolage Grotesque Bold"/>
                </a:rPr>
                <a:t>résistance</a:t>
              </a:r>
              <a:r>
                <a:rPr lang="en-US" sz="2400" b="1" u="none" strike="noStrike" dirty="0">
                  <a:solidFill>
                    <a:srgbClr val="3A3A3A"/>
                  </a:solidFill>
                  <a:latin typeface="Bricolage Grotesque Bold"/>
                  <a:ea typeface="Bricolage Grotesque Bold"/>
                  <a:cs typeface="Bricolage Grotesque Bold"/>
                  <a:sym typeface="Bricolage Grotesque Bold"/>
                </a:rPr>
                <a:t> et </a:t>
              </a:r>
              <a:r>
                <a:rPr lang="en-US" sz="2400" b="1" u="none" strike="noStrike" dirty="0" err="1">
                  <a:solidFill>
                    <a:srgbClr val="3A3A3A"/>
                  </a:solidFill>
                  <a:latin typeface="Bricolage Grotesque Bold"/>
                  <a:ea typeface="Bricolage Grotesque Bold"/>
                  <a:cs typeface="Bricolage Grotesque Bold"/>
                  <a:sym typeface="Bricolage Grotesque Bold"/>
                </a:rPr>
                <a:t>d’isolation</a:t>
              </a:r>
              <a:r>
                <a:rPr lang="en-US" sz="2400" b="1" u="none" strike="noStrike" dirty="0">
                  <a:solidFill>
                    <a:srgbClr val="3A3A3A"/>
                  </a:solidFill>
                  <a:latin typeface="Bricolage Grotesque Bold"/>
                  <a:ea typeface="Bricolage Grotesque Bold"/>
                  <a:cs typeface="Bricolage Grotesque Bold"/>
                  <a:sym typeface="Bricolage Grotesque Bold"/>
                </a:rPr>
                <a:t> </a:t>
              </a:r>
              <a:r>
                <a:rPr lang="en-US" sz="2400" b="1" u="none" strike="noStrike" dirty="0" err="1">
                  <a:solidFill>
                    <a:srgbClr val="3A3A3A"/>
                  </a:solidFill>
                  <a:latin typeface="Bricolage Grotesque Bold"/>
                  <a:ea typeface="Bricolage Grotesque Bold"/>
                  <a:cs typeface="Bricolage Grotesque Bold"/>
                  <a:sym typeface="Bricolage Grotesque Bold"/>
                </a:rPr>
                <a:t>thermique</a:t>
              </a:r>
              <a:endParaRPr lang="en-US" sz="2400" b="1" u="none" strike="noStrike" dirty="0">
                <a:solidFill>
                  <a:srgbClr val="3A3A3A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endParaRP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1077064"/>
              <a:ext cx="7264400" cy="4699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844"/>
                </a:lnSpc>
                <a:spcBef>
                  <a:spcPct val="0"/>
                </a:spcBef>
              </a:pPr>
              <a:r>
                <a:rPr lang="en-US" sz="2370" u="none" strike="noStrike" dirty="0" err="1">
                  <a:solidFill>
                    <a:srgbClr val="3A3A3A"/>
                  </a:solidFill>
                  <a:latin typeface="HK Grotesk"/>
                  <a:ea typeface="HK Grotesk"/>
                  <a:cs typeface="HK Grotesk"/>
                  <a:sym typeface="HK Grotesk"/>
                </a:rPr>
                <a:t>Résultats</a:t>
              </a:r>
              <a:r>
                <a:rPr lang="en-US" sz="2370" u="none" strike="noStrike" dirty="0">
                  <a:solidFill>
                    <a:srgbClr val="3A3A3A"/>
                  </a:solidFill>
                  <a:latin typeface="HK Grotesk"/>
                  <a:ea typeface="HK Grotesk"/>
                  <a:cs typeface="HK Grotesk"/>
                  <a:sym typeface="HK Grotesk"/>
                </a:rPr>
                <a:t> : </a:t>
              </a:r>
              <a:r>
                <a:rPr lang="en-US" sz="2370" u="none" strike="noStrike" dirty="0" err="1">
                  <a:solidFill>
                    <a:srgbClr val="3A3A3A"/>
                  </a:solidFill>
                  <a:latin typeface="HK Grotesk"/>
                  <a:ea typeface="HK Grotesk"/>
                  <a:cs typeface="HK Grotesk"/>
                  <a:sym typeface="HK Grotesk"/>
                </a:rPr>
                <a:t>résistance</a:t>
              </a:r>
              <a:r>
                <a:rPr lang="en-US" sz="2370" u="none" strike="noStrike" dirty="0">
                  <a:solidFill>
                    <a:srgbClr val="3A3A3A"/>
                  </a:solidFill>
                  <a:latin typeface="HK Grotesk"/>
                  <a:ea typeface="HK Grotesk"/>
                  <a:cs typeface="HK Grotesk"/>
                  <a:sym typeface="HK Grotesk"/>
                </a:rPr>
                <a:t> </a:t>
              </a:r>
              <a:r>
                <a:rPr lang="en-US" sz="2370" u="none" strike="noStrike" dirty="0" err="1">
                  <a:solidFill>
                    <a:srgbClr val="3A3A3A"/>
                  </a:solidFill>
                  <a:latin typeface="HK Grotesk"/>
                  <a:ea typeface="HK Grotesk"/>
                  <a:cs typeface="HK Grotesk"/>
                  <a:sym typeface="HK Grotesk"/>
                </a:rPr>
                <a:t>confirmée</a:t>
              </a:r>
              <a:r>
                <a:rPr lang="en-US" sz="2370" u="none" strike="noStrike" dirty="0">
                  <a:solidFill>
                    <a:srgbClr val="3A3A3A"/>
                  </a:solidFill>
                  <a:latin typeface="HK Grotesk"/>
                  <a:ea typeface="HK Grotesk"/>
                  <a:cs typeface="HK Grotesk"/>
                  <a:sym typeface="HK Grotesk"/>
                </a:rPr>
                <a:t>, isolation </a:t>
              </a:r>
              <a:r>
                <a:rPr lang="en-US" sz="2370" u="none" strike="noStrike" dirty="0" err="1">
                  <a:solidFill>
                    <a:srgbClr val="3A3A3A"/>
                  </a:solidFill>
                  <a:latin typeface="HK Grotesk"/>
                  <a:ea typeface="HK Grotesk"/>
                  <a:cs typeface="HK Grotesk"/>
                  <a:sym typeface="HK Grotesk"/>
                </a:rPr>
                <a:t>thermique</a:t>
              </a:r>
              <a:r>
                <a:rPr lang="en-US" sz="2370" u="none" strike="noStrike" dirty="0">
                  <a:solidFill>
                    <a:srgbClr val="3A3A3A"/>
                  </a:solidFill>
                  <a:latin typeface="HK Grotesk"/>
                  <a:ea typeface="HK Grotesk"/>
                  <a:cs typeface="HK Grotesk"/>
                  <a:sym typeface="HK Grotesk"/>
                </a:rPr>
                <a:t> supérieure aux </a:t>
              </a:r>
              <a:r>
                <a:rPr lang="en-US" sz="2370" u="none" strike="noStrike" dirty="0" err="1">
                  <a:solidFill>
                    <a:srgbClr val="3A3A3A"/>
                  </a:solidFill>
                  <a:latin typeface="HK Grotesk"/>
                  <a:ea typeface="HK Grotesk"/>
                  <a:cs typeface="HK Grotesk"/>
                  <a:sym typeface="HK Grotesk"/>
                </a:rPr>
                <a:t>briques</a:t>
              </a:r>
              <a:r>
                <a:rPr lang="en-US" sz="2370" u="none" strike="noStrike" dirty="0">
                  <a:solidFill>
                    <a:srgbClr val="3A3A3A"/>
                  </a:solidFill>
                  <a:latin typeface="HK Grotesk"/>
                  <a:ea typeface="HK Grotesk"/>
                  <a:cs typeface="HK Grotesk"/>
                  <a:sym typeface="HK Grotesk"/>
                </a:rPr>
                <a:t> </a:t>
              </a:r>
              <a:r>
                <a:rPr lang="en-US" sz="2370" u="none" strike="noStrike" dirty="0" err="1">
                  <a:solidFill>
                    <a:srgbClr val="3A3A3A"/>
                  </a:solidFill>
                  <a:latin typeface="HK Grotesk"/>
                  <a:ea typeface="HK Grotesk"/>
                  <a:cs typeface="HK Grotesk"/>
                  <a:sym typeface="HK Grotesk"/>
                </a:rPr>
                <a:t>classiques</a:t>
              </a:r>
              <a:r>
                <a:rPr lang="en-US" sz="2370" u="none" strike="noStrike" dirty="0">
                  <a:solidFill>
                    <a:srgbClr val="3A3A3A"/>
                  </a:solidFill>
                  <a:latin typeface="HK Grotesk"/>
                  <a:ea typeface="HK Grotesk"/>
                  <a:cs typeface="HK Grotesk"/>
                  <a:sym typeface="HK Grotesk"/>
                </a:rPr>
                <a:t>.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9296400" y="7700962"/>
            <a:ext cx="5448300" cy="1168199"/>
            <a:chOff x="0" y="0"/>
            <a:chExt cx="7264400" cy="1557599"/>
          </a:xfrm>
        </p:grpSpPr>
        <p:sp>
          <p:nvSpPr>
            <p:cNvPr id="10" name="TextBox 10"/>
            <p:cNvSpPr txBox="1"/>
            <p:nvPr/>
          </p:nvSpPr>
          <p:spPr>
            <a:xfrm>
              <a:off x="0" y="0"/>
              <a:ext cx="7264400" cy="9652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889"/>
                </a:lnSpc>
                <a:spcBef>
                  <a:spcPct val="0"/>
                </a:spcBef>
              </a:pPr>
              <a:r>
                <a:rPr lang="en-US" sz="2407" b="1" u="none" strike="noStrike">
                  <a:solidFill>
                    <a:srgbClr val="3A3A3A"/>
                  </a:solidFill>
                  <a:latin typeface="Bricolage Grotesque Bold"/>
                  <a:ea typeface="Bricolage Grotesque Bold"/>
                  <a:cs typeface="Bricolage Grotesque Bold"/>
                  <a:sym typeface="Bricolage Grotesque Bold"/>
                </a:rPr>
                <a:t>Matériau éco-responsable et économique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1087699"/>
              <a:ext cx="7264400" cy="4699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844"/>
                </a:lnSpc>
                <a:spcBef>
                  <a:spcPct val="0"/>
                </a:spcBef>
              </a:pPr>
              <a:r>
                <a:rPr lang="en-US" sz="2370" u="none" strike="noStrike">
                  <a:solidFill>
                    <a:srgbClr val="3A3A3A"/>
                  </a:solidFill>
                  <a:latin typeface="HK Grotesk"/>
                  <a:ea typeface="HK Grotesk"/>
                  <a:cs typeface="HK Grotesk"/>
                  <a:sym typeface="HK Grotesk"/>
                </a:rPr>
                <a:t>Coût de production 40 % inférieur aux briques traditionnelles, accessible aux ménages à faibles revenus.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-282408" y="-295776"/>
            <a:ext cx="8140533" cy="10878553"/>
            <a:chOff x="0" y="0"/>
            <a:chExt cx="1261182" cy="168537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261182" cy="1685373"/>
            </a:xfrm>
            <a:custGeom>
              <a:avLst/>
              <a:gdLst/>
              <a:ahLst/>
              <a:cxnLst/>
              <a:rect l="l" t="t" r="r" b="b"/>
              <a:pathLst>
                <a:path w="1261182" h="1685373">
                  <a:moveTo>
                    <a:pt x="19021" y="0"/>
                  </a:moveTo>
                  <a:lnTo>
                    <a:pt x="1242161" y="0"/>
                  </a:lnTo>
                  <a:cubicBezTo>
                    <a:pt x="1252666" y="0"/>
                    <a:pt x="1261182" y="8516"/>
                    <a:pt x="1261182" y="19021"/>
                  </a:cubicBezTo>
                  <a:lnTo>
                    <a:pt x="1261182" y="1666352"/>
                  </a:lnTo>
                  <a:cubicBezTo>
                    <a:pt x="1261182" y="1676857"/>
                    <a:pt x="1252666" y="1685373"/>
                    <a:pt x="1242161" y="1685373"/>
                  </a:cubicBezTo>
                  <a:lnTo>
                    <a:pt x="19021" y="1685373"/>
                  </a:lnTo>
                  <a:cubicBezTo>
                    <a:pt x="13976" y="1685373"/>
                    <a:pt x="9138" y="1683369"/>
                    <a:pt x="5571" y="1679802"/>
                  </a:cubicBezTo>
                  <a:cubicBezTo>
                    <a:pt x="2004" y="1676235"/>
                    <a:pt x="0" y="1671396"/>
                    <a:pt x="0" y="1666352"/>
                  </a:cubicBezTo>
                  <a:lnTo>
                    <a:pt x="0" y="19021"/>
                  </a:lnTo>
                  <a:cubicBezTo>
                    <a:pt x="0" y="8516"/>
                    <a:pt x="8516" y="0"/>
                    <a:pt x="19021" y="0"/>
                  </a:cubicBezTo>
                  <a:close/>
                </a:path>
              </a:pathLst>
            </a:custGeom>
            <a:blipFill>
              <a:blip r:embed="rId2"/>
              <a:stretch>
                <a:fillRect t="-391" b="-391"/>
              </a:stretch>
            </a:blip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5493924" y="6934200"/>
            <a:ext cx="3467057" cy="4305236"/>
            <a:chOff x="0" y="0"/>
            <a:chExt cx="4622743" cy="5740315"/>
          </a:xfrm>
        </p:grpSpPr>
        <p:sp>
          <p:nvSpPr>
            <p:cNvPr id="15" name="Freeform 15"/>
            <p:cNvSpPr/>
            <p:nvPr/>
          </p:nvSpPr>
          <p:spPr>
            <a:xfrm rot="-2700000">
              <a:off x="-124706" y="1478676"/>
              <a:ext cx="4872155" cy="1665391"/>
            </a:xfrm>
            <a:custGeom>
              <a:avLst/>
              <a:gdLst/>
              <a:ahLst/>
              <a:cxnLst/>
              <a:rect l="l" t="t" r="r" b="b"/>
              <a:pathLst>
                <a:path w="4872155" h="1665391">
                  <a:moveTo>
                    <a:pt x="0" y="0"/>
                  </a:moveTo>
                  <a:lnTo>
                    <a:pt x="4872155" y="0"/>
                  </a:lnTo>
                  <a:lnTo>
                    <a:pt x="4872155" y="1665391"/>
                  </a:lnTo>
                  <a:lnTo>
                    <a:pt x="0" y="16653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FR"/>
            </a:p>
          </p:txBody>
        </p:sp>
        <p:grpSp>
          <p:nvGrpSpPr>
            <p:cNvPr id="16" name="Group 16"/>
            <p:cNvGrpSpPr/>
            <p:nvPr/>
          </p:nvGrpSpPr>
          <p:grpSpPr>
            <a:xfrm rot="8100000">
              <a:off x="-106337" y="2577879"/>
              <a:ext cx="4835418" cy="1702128"/>
              <a:chOff x="0" y="0"/>
              <a:chExt cx="954623" cy="336039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954623" cy="336039"/>
              </a:xfrm>
              <a:custGeom>
                <a:avLst/>
                <a:gdLst/>
                <a:ahLst/>
                <a:cxnLst/>
                <a:rect l="l" t="t" r="r" b="b"/>
                <a:pathLst>
                  <a:path w="954623" h="336039">
                    <a:moveTo>
                      <a:pt x="751423" y="0"/>
                    </a:moveTo>
                    <a:cubicBezTo>
                      <a:pt x="863647" y="0"/>
                      <a:pt x="954623" y="75225"/>
                      <a:pt x="954623" y="168020"/>
                    </a:cubicBezTo>
                    <a:cubicBezTo>
                      <a:pt x="954623" y="260814"/>
                      <a:pt x="863647" y="336039"/>
                      <a:pt x="751423" y="336039"/>
                    </a:cubicBezTo>
                    <a:lnTo>
                      <a:pt x="203200" y="336039"/>
                    </a:lnTo>
                    <a:cubicBezTo>
                      <a:pt x="90976" y="336039"/>
                      <a:pt x="0" y="260814"/>
                      <a:pt x="0" y="168020"/>
                    </a:cubicBezTo>
                    <a:cubicBezTo>
                      <a:pt x="0" y="75225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3A3A3A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8" name="TextBox 18"/>
              <p:cNvSpPr txBox="1"/>
              <p:nvPr/>
            </p:nvSpPr>
            <p:spPr>
              <a:xfrm>
                <a:off x="0" y="-19050"/>
                <a:ext cx="954623" cy="355089"/>
              </a:xfrm>
              <a:prstGeom prst="rect">
                <a:avLst/>
              </a:prstGeom>
            </p:spPr>
            <p:txBody>
              <a:bodyPr lIns="18752" tIns="18752" rIns="18752" bIns="18752" rtlCol="0" anchor="ctr"/>
              <a:lstStyle/>
              <a:p>
                <a:pPr marL="0" lvl="0" indent="0" algn="ctr">
                  <a:lnSpc>
                    <a:spcPts val="755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9296400" y="781050"/>
            <a:ext cx="6866887" cy="16040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150"/>
              </a:lnSpc>
              <a:spcBef>
                <a:spcPct val="0"/>
              </a:spcBef>
            </a:pPr>
            <a:r>
              <a:rPr lang="en-US" sz="6150" b="1" u="none" strike="noStrike">
                <a:solidFill>
                  <a:srgbClr val="1E88E5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Phase de Test Utilisateur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9296400" y="4119562"/>
            <a:ext cx="5448300" cy="1168199"/>
            <a:chOff x="0" y="0"/>
            <a:chExt cx="7264400" cy="1557599"/>
          </a:xfrm>
        </p:grpSpPr>
        <p:sp>
          <p:nvSpPr>
            <p:cNvPr id="4" name="TextBox 4"/>
            <p:cNvSpPr txBox="1"/>
            <p:nvPr/>
          </p:nvSpPr>
          <p:spPr>
            <a:xfrm>
              <a:off x="0" y="0"/>
              <a:ext cx="7264400" cy="9652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889"/>
                </a:lnSpc>
                <a:spcBef>
                  <a:spcPct val="0"/>
                </a:spcBef>
              </a:pPr>
              <a:r>
                <a:rPr lang="en-US" sz="2407" b="1" u="none" strike="noStrike">
                  <a:solidFill>
                    <a:srgbClr val="3A3A3A"/>
                  </a:solidFill>
                  <a:latin typeface="Bricolage Grotesque Bold"/>
                  <a:ea typeface="Bricolage Grotesque Bold"/>
                  <a:cs typeface="Bricolage Grotesque Bold"/>
                  <a:sym typeface="Bricolage Grotesque Bold"/>
                </a:rPr>
                <a:t>Évaluation par des constructeurs locaux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087699"/>
              <a:ext cx="7264400" cy="4699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844"/>
                </a:lnSpc>
                <a:spcBef>
                  <a:spcPct val="0"/>
                </a:spcBef>
              </a:pPr>
              <a:r>
                <a:rPr lang="en-US" sz="2370" u="none" strike="noStrike">
                  <a:solidFill>
                    <a:srgbClr val="3A3A3A"/>
                  </a:solidFill>
                  <a:latin typeface="HK Grotesk"/>
                  <a:ea typeface="HK Grotesk"/>
                  <a:cs typeface="HK Grotesk"/>
                  <a:sym typeface="HK Grotesk"/>
                </a:rPr>
                <a:t>Des maçons et entrepreneurs locaux ont testé la solidité, la maniabilité et la durabilité des briques recyclées.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9296400" y="6091238"/>
            <a:ext cx="5448300" cy="806249"/>
            <a:chOff x="0" y="0"/>
            <a:chExt cx="7264400" cy="1074999"/>
          </a:xfrm>
        </p:grpSpPr>
        <p:sp>
          <p:nvSpPr>
            <p:cNvPr id="7" name="TextBox 7"/>
            <p:cNvSpPr txBox="1"/>
            <p:nvPr/>
          </p:nvSpPr>
          <p:spPr>
            <a:xfrm>
              <a:off x="0" y="0"/>
              <a:ext cx="7264400" cy="4826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889"/>
                </a:lnSpc>
                <a:spcBef>
                  <a:spcPct val="0"/>
                </a:spcBef>
              </a:pPr>
              <a:r>
                <a:rPr lang="en-US" sz="2407" b="1" u="none" strike="noStrike">
                  <a:solidFill>
                    <a:srgbClr val="3A3A3A"/>
                  </a:solidFill>
                  <a:latin typeface="Bricolage Grotesque Bold"/>
                  <a:ea typeface="Bricolage Grotesque Bold"/>
                  <a:cs typeface="Bricolage Grotesque Bold"/>
                  <a:sym typeface="Bricolage Grotesque Bold"/>
                </a:rPr>
                <a:t>Test d’acceptabilité par les ménages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605099"/>
              <a:ext cx="7264400" cy="4699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844"/>
                </a:lnSpc>
                <a:spcBef>
                  <a:spcPct val="0"/>
                </a:spcBef>
              </a:pPr>
              <a:r>
                <a:rPr lang="en-US" sz="2370" u="none" strike="noStrike">
                  <a:solidFill>
                    <a:srgbClr val="3A3A3A"/>
                  </a:solidFill>
                  <a:latin typeface="HK Grotesk"/>
                  <a:ea typeface="HK Grotesk"/>
                  <a:cs typeface="HK Grotesk"/>
                  <a:sym typeface="HK Grotesk"/>
                </a:rPr>
                <a:t>Des ménages de Nouakchott ont évalué l’acceptabilité sociale et esthétique du produit dans leur contexte de vie.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9296400" y="7700962"/>
            <a:ext cx="5448300" cy="1168199"/>
            <a:chOff x="0" y="0"/>
            <a:chExt cx="7264400" cy="1557599"/>
          </a:xfrm>
        </p:grpSpPr>
        <p:sp>
          <p:nvSpPr>
            <p:cNvPr id="10" name="TextBox 10"/>
            <p:cNvSpPr txBox="1"/>
            <p:nvPr/>
          </p:nvSpPr>
          <p:spPr>
            <a:xfrm>
              <a:off x="0" y="0"/>
              <a:ext cx="7264400" cy="9652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889"/>
                </a:lnSpc>
                <a:spcBef>
                  <a:spcPct val="0"/>
                </a:spcBef>
              </a:pPr>
              <a:r>
                <a:rPr lang="en-US" sz="2407" b="1" u="none" strike="noStrike">
                  <a:solidFill>
                    <a:srgbClr val="3A3A3A"/>
                  </a:solidFill>
                  <a:latin typeface="Bricolage Grotesque Bold"/>
                  <a:ea typeface="Bricolage Grotesque Bold"/>
                  <a:cs typeface="Bricolage Grotesque Bold"/>
                  <a:sym typeface="Bricolage Grotesque Bold"/>
                </a:rPr>
                <a:t>Améliorations intégrées suite aux retours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1087699"/>
              <a:ext cx="7264400" cy="4699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844"/>
                </a:lnSpc>
                <a:spcBef>
                  <a:spcPct val="0"/>
                </a:spcBef>
              </a:pPr>
              <a:r>
                <a:rPr lang="en-US" sz="2370" u="none" strike="noStrike">
                  <a:solidFill>
                    <a:srgbClr val="3A3A3A"/>
                  </a:solidFill>
                  <a:latin typeface="HK Grotesk"/>
                  <a:ea typeface="HK Grotesk"/>
                  <a:cs typeface="HK Grotesk"/>
                  <a:sym typeface="HK Grotesk"/>
                </a:rPr>
                <a:t>Les feedbacks ont permis d’améliorer la résistance à l’humidité et la finition des surfaces des briques.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-282408" y="-295776"/>
            <a:ext cx="8140533" cy="10878553"/>
            <a:chOff x="0" y="0"/>
            <a:chExt cx="1261182" cy="168537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261182" cy="1685373"/>
            </a:xfrm>
            <a:custGeom>
              <a:avLst/>
              <a:gdLst/>
              <a:ahLst/>
              <a:cxnLst/>
              <a:rect l="l" t="t" r="r" b="b"/>
              <a:pathLst>
                <a:path w="1261182" h="1685373">
                  <a:moveTo>
                    <a:pt x="19021" y="0"/>
                  </a:moveTo>
                  <a:lnTo>
                    <a:pt x="1242161" y="0"/>
                  </a:lnTo>
                  <a:cubicBezTo>
                    <a:pt x="1252666" y="0"/>
                    <a:pt x="1261182" y="8516"/>
                    <a:pt x="1261182" y="19021"/>
                  </a:cubicBezTo>
                  <a:lnTo>
                    <a:pt x="1261182" y="1666352"/>
                  </a:lnTo>
                  <a:cubicBezTo>
                    <a:pt x="1261182" y="1676857"/>
                    <a:pt x="1252666" y="1685373"/>
                    <a:pt x="1242161" y="1685373"/>
                  </a:cubicBezTo>
                  <a:lnTo>
                    <a:pt x="19021" y="1685373"/>
                  </a:lnTo>
                  <a:cubicBezTo>
                    <a:pt x="13976" y="1685373"/>
                    <a:pt x="9138" y="1683369"/>
                    <a:pt x="5571" y="1679802"/>
                  </a:cubicBezTo>
                  <a:cubicBezTo>
                    <a:pt x="2004" y="1676235"/>
                    <a:pt x="0" y="1671396"/>
                    <a:pt x="0" y="1666352"/>
                  </a:cubicBezTo>
                  <a:lnTo>
                    <a:pt x="0" y="19021"/>
                  </a:lnTo>
                  <a:cubicBezTo>
                    <a:pt x="0" y="8516"/>
                    <a:pt x="8516" y="0"/>
                    <a:pt x="19021" y="0"/>
                  </a:cubicBezTo>
                  <a:close/>
                </a:path>
              </a:pathLst>
            </a:custGeom>
            <a:blipFill>
              <a:blip r:embed="rId2"/>
              <a:stretch>
                <a:fillRect t="-391" b="-391"/>
              </a:stretch>
            </a:blip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5493924" y="6934200"/>
            <a:ext cx="3467057" cy="4305236"/>
            <a:chOff x="0" y="0"/>
            <a:chExt cx="4622743" cy="5740315"/>
          </a:xfrm>
        </p:grpSpPr>
        <p:sp>
          <p:nvSpPr>
            <p:cNvPr id="15" name="Freeform 15"/>
            <p:cNvSpPr/>
            <p:nvPr/>
          </p:nvSpPr>
          <p:spPr>
            <a:xfrm rot="-2700000">
              <a:off x="-124706" y="1478676"/>
              <a:ext cx="4872155" cy="1665391"/>
            </a:xfrm>
            <a:custGeom>
              <a:avLst/>
              <a:gdLst/>
              <a:ahLst/>
              <a:cxnLst/>
              <a:rect l="l" t="t" r="r" b="b"/>
              <a:pathLst>
                <a:path w="4872155" h="1665391">
                  <a:moveTo>
                    <a:pt x="0" y="0"/>
                  </a:moveTo>
                  <a:lnTo>
                    <a:pt x="4872155" y="0"/>
                  </a:lnTo>
                  <a:lnTo>
                    <a:pt x="4872155" y="1665391"/>
                  </a:lnTo>
                  <a:lnTo>
                    <a:pt x="0" y="16653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FR"/>
            </a:p>
          </p:txBody>
        </p:sp>
        <p:grpSp>
          <p:nvGrpSpPr>
            <p:cNvPr id="16" name="Group 16"/>
            <p:cNvGrpSpPr/>
            <p:nvPr/>
          </p:nvGrpSpPr>
          <p:grpSpPr>
            <a:xfrm rot="8100000">
              <a:off x="-106337" y="2577879"/>
              <a:ext cx="4835418" cy="1702128"/>
              <a:chOff x="0" y="0"/>
              <a:chExt cx="954623" cy="336039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954623" cy="336039"/>
              </a:xfrm>
              <a:custGeom>
                <a:avLst/>
                <a:gdLst/>
                <a:ahLst/>
                <a:cxnLst/>
                <a:rect l="l" t="t" r="r" b="b"/>
                <a:pathLst>
                  <a:path w="954623" h="336039">
                    <a:moveTo>
                      <a:pt x="751423" y="0"/>
                    </a:moveTo>
                    <a:cubicBezTo>
                      <a:pt x="863647" y="0"/>
                      <a:pt x="954623" y="75225"/>
                      <a:pt x="954623" y="168020"/>
                    </a:cubicBezTo>
                    <a:cubicBezTo>
                      <a:pt x="954623" y="260814"/>
                      <a:pt x="863647" y="336039"/>
                      <a:pt x="751423" y="336039"/>
                    </a:cubicBezTo>
                    <a:lnTo>
                      <a:pt x="203200" y="336039"/>
                    </a:lnTo>
                    <a:cubicBezTo>
                      <a:pt x="90976" y="336039"/>
                      <a:pt x="0" y="260814"/>
                      <a:pt x="0" y="168020"/>
                    </a:cubicBezTo>
                    <a:cubicBezTo>
                      <a:pt x="0" y="75225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3A3A3A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8" name="TextBox 18"/>
              <p:cNvSpPr txBox="1"/>
              <p:nvPr/>
            </p:nvSpPr>
            <p:spPr>
              <a:xfrm>
                <a:off x="0" y="-19050"/>
                <a:ext cx="954623" cy="355089"/>
              </a:xfrm>
              <a:prstGeom prst="rect">
                <a:avLst/>
              </a:prstGeom>
            </p:spPr>
            <p:txBody>
              <a:bodyPr lIns="18752" tIns="18752" rIns="18752" bIns="18752" rtlCol="0" anchor="ctr"/>
              <a:lstStyle/>
              <a:p>
                <a:pPr marL="0" lvl="0" indent="0" algn="ctr">
                  <a:lnSpc>
                    <a:spcPts val="755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296400" y="666750"/>
            <a:ext cx="8324850" cy="3239013"/>
            <a:chOff x="0" y="0"/>
            <a:chExt cx="11099800" cy="4318683"/>
          </a:xfrm>
        </p:grpSpPr>
        <p:sp>
          <p:nvSpPr>
            <p:cNvPr id="3" name="TextBox 3"/>
            <p:cNvSpPr txBox="1"/>
            <p:nvPr/>
          </p:nvSpPr>
          <p:spPr>
            <a:xfrm>
              <a:off x="0" y="114300"/>
              <a:ext cx="11099800" cy="32994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6300"/>
                </a:lnSpc>
                <a:spcBef>
                  <a:spcPct val="0"/>
                </a:spcBef>
              </a:pPr>
              <a:r>
                <a:rPr lang="en-US" sz="6300" b="1" u="none" strike="noStrike" spc="-189">
                  <a:solidFill>
                    <a:srgbClr val="1E88E5"/>
                  </a:solidFill>
                  <a:latin typeface="Bricolage Grotesque Semi-Bold"/>
                  <a:ea typeface="Bricolage Grotesque Semi-Bold"/>
                  <a:cs typeface="Bricolage Grotesque Semi-Bold"/>
                  <a:sym typeface="Bricolage Grotesque Semi-Bold"/>
                </a:rPr>
                <a:t>Bénéfices environnementaux et économiques du projet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3683048"/>
              <a:ext cx="11099800" cy="6356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851"/>
                </a:lnSpc>
              </a:pPr>
              <a:r>
                <a:rPr lang="en-US" sz="2962">
                  <a:solidFill>
                    <a:srgbClr val="3A3A3A"/>
                  </a:solidFill>
                  <a:latin typeface="HK Grotesk"/>
                  <a:ea typeface="HK Grotesk"/>
                  <a:cs typeface="HK Grotesk"/>
                  <a:sym typeface="HK Grotesk"/>
                </a:rPr>
                <a:t>Impact positif sur la Mauritanie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296400" y="5143500"/>
            <a:ext cx="4010025" cy="3714750"/>
            <a:chOff x="0" y="0"/>
            <a:chExt cx="5346700" cy="4953000"/>
          </a:xfrm>
        </p:grpSpPr>
        <p:sp>
          <p:nvSpPr>
            <p:cNvPr id="6" name="TextBox 6"/>
            <p:cNvSpPr txBox="1"/>
            <p:nvPr/>
          </p:nvSpPr>
          <p:spPr>
            <a:xfrm>
              <a:off x="0" y="-9525"/>
              <a:ext cx="5346700" cy="1203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554"/>
                </a:lnSpc>
                <a:spcBef>
                  <a:spcPct val="0"/>
                </a:spcBef>
              </a:pPr>
              <a:r>
                <a:rPr lang="en-US" sz="2962" b="1" u="none" strike="noStrike">
                  <a:solidFill>
                    <a:srgbClr val="3A3A3A"/>
                  </a:solidFill>
                  <a:latin typeface="Bricolage Grotesque Bold"/>
                  <a:ea typeface="Bricolage Grotesque Bold"/>
                  <a:cs typeface="Bricolage Grotesque Bold"/>
                  <a:sym typeface="Bricolage Grotesque Bold"/>
                </a:rPr>
                <a:t>Réduction des déchets plastiques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2314575"/>
              <a:ext cx="5346700" cy="26384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85775" lvl="1" indent="-242888" algn="l">
                <a:lnSpc>
                  <a:spcPts val="3149"/>
                </a:lnSpc>
                <a:buFont typeface="Arial"/>
                <a:buChar char="•"/>
              </a:pPr>
              <a:r>
                <a:rPr lang="en-US" sz="2250">
                  <a:solidFill>
                    <a:srgbClr val="3A3A3A"/>
                  </a:solidFill>
                  <a:latin typeface="HK Grotesk"/>
                  <a:ea typeface="HK Grotesk"/>
                  <a:cs typeface="HK Grotesk"/>
                  <a:sym typeface="HK Grotesk"/>
                </a:rPr>
                <a:t>Diminution de la pollution</a:t>
              </a:r>
            </a:p>
            <a:p>
              <a:pPr marL="485775" lvl="1" indent="-242888" algn="l">
                <a:lnSpc>
                  <a:spcPts val="3149"/>
                </a:lnSpc>
                <a:buFont typeface="Arial"/>
                <a:buChar char="•"/>
              </a:pPr>
              <a:r>
                <a:rPr lang="en-US" sz="2250">
                  <a:solidFill>
                    <a:srgbClr val="3A3A3A"/>
                  </a:solidFill>
                  <a:latin typeface="HK Grotesk"/>
                  <a:ea typeface="HK Grotesk"/>
                  <a:cs typeface="HK Grotesk"/>
                  <a:sym typeface="HK Grotesk"/>
                </a:rPr>
                <a:t>Préservation des écosystèmes</a:t>
              </a:r>
            </a:p>
            <a:p>
              <a:pPr marL="485775" lvl="1" indent="-242888" algn="l">
                <a:lnSpc>
                  <a:spcPts val="3149"/>
                </a:lnSpc>
                <a:buFont typeface="Arial"/>
                <a:buChar char="•"/>
              </a:pPr>
              <a:r>
                <a:rPr lang="en-US" sz="2250">
                  <a:solidFill>
                    <a:srgbClr val="3A3A3A"/>
                  </a:solidFill>
                  <a:latin typeface="HK Grotesk"/>
                  <a:ea typeface="HK Grotesk"/>
                  <a:cs typeface="HK Grotesk"/>
                  <a:sym typeface="HK Grotesk"/>
                </a:rPr>
                <a:t>Amélioration de la santé publique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3611225" y="5143500"/>
            <a:ext cx="4010025" cy="4114800"/>
            <a:chOff x="0" y="0"/>
            <a:chExt cx="5346700" cy="5486400"/>
          </a:xfrm>
        </p:grpSpPr>
        <p:sp>
          <p:nvSpPr>
            <p:cNvPr id="9" name="TextBox 9"/>
            <p:cNvSpPr txBox="1"/>
            <p:nvPr/>
          </p:nvSpPr>
          <p:spPr>
            <a:xfrm>
              <a:off x="0" y="-9525"/>
              <a:ext cx="5346700" cy="1203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554"/>
                </a:lnSpc>
                <a:spcBef>
                  <a:spcPct val="0"/>
                </a:spcBef>
              </a:pPr>
              <a:r>
                <a:rPr lang="en-US" sz="2962" b="1" u="none" strike="noStrike">
                  <a:solidFill>
                    <a:srgbClr val="3A3A3A"/>
                  </a:solidFill>
                  <a:latin typeface="Bricolage Grotesque Bold"/>
                  <a:ea typeface="Bricolage Grotesque Bold"/>
                  <a:cs typeface="Bricolage Grotesque Bold"/>
                  <a:sym typeface="Bricolage Grotesque Bold"/>
                </a:rPr>
                <a:t>Création de valeur économique locale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2314575"/>
              <a:ext cx="5346700" cy="31718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85775" lvl="1" indent="-242888" algn="l">
                <a:lnSpc>
                  <a:spcPts val="3149"/>
                </a:lnSpc>
                <a:buFont typeface="Arial"/>
                <a:buChar char="•"/>
              </a:pPr>
              <a:r>
                <a:rPr lang="en-US" sz="2250">
                  <a:solidFill>
                    <a:srgbClr val="3A3A3A"/>
                  </a:solidFill>
                  <a:latin typeface="HK Grotesk"/>
                  <a:ea typeface="HK Grotesk"/>
                  <a:cs typeface="HK Grotesk"/>
                  <a:sym typeface="HK Grotesk"/>
                </a:rPr>
                <a:t>Transformation en ressources utiles</a:t>
              </a:r>
            </a:p>
            <a:p>
              <a:pPr marL="485775" lvl="1" indent="-242888" algn="l">
                <a:lnSpc>
                  <a:spcPts val="3149"/>
                </a:lnSpc>
                <a:buFont typeface="Arial"/>
                <a:buChar char="•"/>
              </a:pPr>
              <a:r>
                <a:rPr lang="en-US" sz="2250">
                  <a:solidFill>
                    <a:srgbClr val="3A3A3A"/>
                  </a:solidFill>
                  <a:latin typeface="HK Grotesk"/>
                  <a:ea typeface="HK Grotesk"/>
                  <a:cs typeface="HK Grotesk"/>
                  <a:sym typeface="HK Grotesk"/>
                </a:rPr>
                <a:t>Génération d'emplois locaux</a:t>
              </a:r>
            </a:p>
            <a:p>
              <a:pPr marL="485775" lvl="1" indent="-242888" algn="l">
                <a:lnSpc>
                  <a:spcPts val="3149"/>
                </a:lnSpc>
                <a:buFont typeface="Arial"/>
                <a:buChar char="•"/>
              </a:pPr>
              <a:r>
                <a:rPr lang="en-US" sz="2250">
                  <a:solidFill>
                    <a:srgbClr val="3A3A3A"/>
                  </a:solidFill>
                  <a:latin typeface="HK Grotesk"/>
                  <a:ea typeface="HK Grotesk"/>
                  <a:cs typeface="HK Grotesk"/>
                  <a:sym typeface="HK Grotesk"/>
                </a:rPr>
                <a:t>Renforcement de l'économie circulaire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-282408" y="-295776"/>
            <a:ext cx="8140533" cy="10878553"/>
            <a:chOff x="0" y="0"/>
            <a:chExt cx="1261182" cy="168537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261182" cy="1685373"/>
            </a:xfrm>
            <a:custGeom>
              <a:avLst/>
              <a:gdLst/>
              <a:ahLst/>
              <a:cxnLst/>
              <a:rect l="l" t="t" r="r" b="b"/>
              <a:pathLst>
                <a:path w="1261182" h="1685373">
                  <a:moveTo>
                    <a:pt x="19021" y="0"/>
                  </a:moveTo>
                  <a:lnTo>
                    <a:pt x="1242161" y="0"/>
                  </a:lnTo>
                  <a:cubicBezTo>
                    <a:pt x="1252666" y="0"/>
                    <a:pt x="1261182" y="8516"/>
                    <a:pt x="1261182" y="19021"/>
                  </a:cubicBezTo>
                  <a:lnTo>
                    <a:pt x="1261182" y="1666352"/>
                  </a:lnTo>
                  <a:cubicBezTo>
                    <a:pt x="1261182" y="1676857"/>
                    <a:pt x="1252666" y="1685373"/>
                    <a:pt x="1242161" y="1685373"/>
                  </a:cubicBezTo>
                  <a:lnTo>
                    <a:pt x="19021" y="1685373"/>
                  </a:lnTo>
                  <a:cubicBezTo>
                    <a:pt x="13976" y="1685373"/>
                    <a:pt x="9138" y="1683369"/>
                    <a:pt x="5571" y="1679802"/>
                  </a:cubicBezTo>
                  <a:cubicBezTo>
                    <a:pt x="2004" y="1676235"/>
                    <a:pt x="0" y="1671396"/>
                    <a:pt x="0" y="1666352"/>
                  </a:cubicBezTo>
                  <a:lnTo>
                    <a:pt x="0" y="19021"/>
                  </a:lnTo>
                  <a:cubicBezTo>
                    <a:pt x="0" y="8516"/>
                    <a:pt x="8516" y="0"/>
                    <a:pt x="19021" y="0"/>
                  </a:cubicBezTo>
                  <a:close/>
                </a:path>
              </a:pathLst>
            </a:custGeom>
            <a:blipFill>
              <a:blip r:embed="rId2"/>
              <a:stretch>
                <a:fillRect t="-391" b="-391"/>
              </a:stretch>
            </a:blip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6182975" y="7105682"/>
            <a:ext cx="3467057" cy="4305236"/>
            <a:chOff x="0" y="0"/>
            <a:chExt cx="4622743" cy="5740315"/>
          </a:xfrm>
        </p:grpSpPr>
        <p:sp>
          <p:nvSpPr>
            <p:cNvPr id="14" name="Freeform 14"/>
            <p:cNvSpPr/>
            <p:nvPr/>
          </p:nvSpPr>
          <p:spPr>
            <a:xfrm rot="-2700000">
              <a:off x="-124706" y="1478676"/>
              <a:ext cx="4872155" cy="1665391"/>
            </a:xfrm>
            <a:custGeom>
              <a:avLst/>
              <a:gdLst/>
              <a:ahLst/>
              <a:cxnLst/>
              <a:rect l="l" t="t" r="r" b="b"/>
              <a:pathLst>
                <a:path w="4872155" h="1665391">
                  <a:moveTo>
                    <a:pt x="0" y="0"/>
                  </a:moveTo>
                  <a:lnTo>
                    <a:pt x="4872155" y="0"/>
                  </a:lnTo>
                  <a:lnTo>
                    <a:pt x="4872155" y="1665391"/>
                  </a:lnTo>
                  <a:lnTo>
                    <a:pt x="0" y="16653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FR"/>
            </a:p>
          </p:txBody>
        </p:sp>
        <p:grpSp>
          <p:nvGrpSpPr>
            <p:cNvPr id="15" name="Group 15"/>
            <p:cNvGrpSpPr/>
            <p:nvPr/>
          </p:nvGrpSpPr>
          <p:grpSpPr>
            <a:xfrm rot="8100000">
              <a:off x="-106337" y="2577879"/>
              <a:ext cx="4835418" cy="1702128"/>
              <a:chOff x="0" y="0"/>
              <a:chExt cx="954623" cy="336039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954623" cy="336039"/>
              </a:xfrm>
              <a:custGeom>
                <a:avLst/>
                <a:gdLst/>
                <a:ahLst/>
                <a:cxnLst/>
                <a:rect l="l" t="t" r="r" b="b"/>
                <a:pathLst>
                  <a:path w="954623" h="336039">
                    <a:moveTo>
                      <a:pt x="751423" y="0"/>
                    </a:moveTo>
                    <a:cubicBezTo>
                      <a:pt x="863647" y="0"/>
                      <a:pt x="954623" y="75225"/>
                      <a:pt x="954623" y="168020"/>
                    </a:cubicBezTo>
                    <a:cubicBezTo>
                      <a:pt x="954623" y="260814"/>
                      <a:pt x="863647" y="336039"/>
                      <a:pt x="751423" y="336039"/>
                    </a:cubicBezTo>
                    <a:lnTo>
                      <a:pt x="203200" y="336039"/>
                    </a:lnTo>
                    <a:cubicBezTo>
                      <a:pt x="90976" y="336039"/>
                      <a:pt x="0" y="260814"/>
                      <a:pt x="0" y="168020"/>
                    </a:cubicBezTo>
                    <a:cubicBezTo>
                      <a:pt x="0" y="75225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3A3A3A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19050"/>
                <a:ext cx="954623" cy="355089"/>
              </a:xfrm>
              <a:prstGeom prst="rect">
                <a:avLst/>
              </a:prstGeom>
            </p:spPr>
            <p:txBody>
              <a:bodyPr lIns="18752" tIns="18752" rIns="18752" bIns="18752" rtlCol="0" anchor="ctr"/>
              <a:lstStyle/>
              <a:p>
                <a:pPr marL="0" lvl="0" indent="0" algn="ctr">
                  <a:lnSpc>
                    <a:spcPts val="755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9296400" y="781050"/>
            <a:ext cx="6866887" cy="16040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150"/>
              </a:lnSpc>
              <a:spcBef>
                <a:spcPct val="0"/>
              </a:spcBef>
            </a:pPr>
            <a:r>
              <a:rPr lang="en-US" sz="6150" b="1" u="none" strike="noStrike">
                <a:solidFill>
                  <a:srgbClr val="1E88E5"/>
                </a:solidFill>
                <a:latin typeface="Bricolage Grotesque Bold"/>
                <a:ea typeface="Bricolage Grotesque Bold"/>
                <a:cs typeface="Bricolage Grotesque Bold"/>
                <a:sym typeface="Bricolage Grotesque Bold"/>
              </a:rPr>
              <a:t>Perspectives entrepreneuriales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9296400" y="4119562"/>
            <a:ext cx="5448300" cy="1168199"/>
            <a:chOff x="0" y="0"/>
            <a:chExt cx="7264400" cy="1557599"/>
          </a:xfrm>
        </p:grpSpPr>
        <p:sp>
          <p:nvSpPr>
            <p:cNvPr id="4" name="TextBox 4"/>
            <p:cNvSpPr txBox="1"/>
            <p:nvPr/>
          </p:nvSpPr>
          <p:spPr>
            <a:xfrm>
              <a:off x="0" y="0"/>
              <a:ext cx="7264400" cy="9652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889"/>
                </a:lnSpc>
                <a:spcBef>
                  <a:spcPct val="0"/>
                </a:spcBef>
              </a:pPr>
              <a:r>
                <a:rPr lang="en-US" sz="2407" b="1" u="none" strike="noStrike">
                  <a:solidFill>
                    <a:srgbClr val="3A3A3A"/>
                  </a:solidFill>
                  <a:latin typeface="Bricolage Grotesque Bold"/>
                  <a:ea typeface="Bricolage Grotesque Bold"/>
                  <a:cs typeface="Bricolage Grotesque Bold"/>
                  <a:sym typeface="Bricolage Grotesque Bold"/>
                </a:rPr>
                <a:t>Engagement communautaire à promouvoir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087699"/>
              <a:ext cx="7264400" cy="4699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844"/>
                </a:lnSpc>
                <a:spcBef>
                  <a:spcPct val="0"/>
                </a:spcBef>
              </a:pPr>
              <a:r>
                <a:rPr lang="en-US" sz="2370" u="none" strike="noStrike">
                  <a:solidFill>
                    <a:srgbClr val="3A3A3A"/>
                  </a:solidFill>
                  <a:latin typeface="HK Grotesk"/>
                  <a:ea typeface="HK Grotesk"/>
                  <a:cs typeface="HK Grotesk"/>
                  <a:sym typeface="HK Grotesk"/>
                </a:rPr>
                <a:t>Sensibilisation sur le recyclage durable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9296400" y="6091238"/>
            <a:ext cx="5448300" cy="806249"/>
            <a:chOff x="0" y="0"/>
            <a:chExt cx="7264400" cy="1074999"/>
          </a:xfrm>
        </p:grpSpPr>
        <p:sp>
          <p:nvSpPr>
            <p:cNvPr id="7" name="TextBox 7"/>
            <p:cNvSpPr txBox="1"/>
            <p:nvPr/>
          </p:nvSpPr>
          <p:spPr>
            <a:xfrm>
              <a:off x="0" y="0"/>
              <a:ext cx="7264400" cy="4826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889"/>
                </a:lnSpc>
                <a:spcBef>
                  <a:spcPct val="0"/>
                </a:spcBef>
              </a:pPr>
              <a:r>
                <a:rPr lang="en-US" sz="2407" b="1" u="none" strike="noStrike">
                  <a:solidFill>
                    <a:srgbClr val="3A3A3A"/>
                  </a:solidFill>
                  <a:latin typeface="Bricolage Grotesque Bold"/>
                  <a:ea typeface="Bricolage Grotesque Bold"/>
                  <a:cs typeface="Bricolage Grotesque Bold"/>
                  <a:sym typeface="Bricolage Grotesque Bold"/>
                </a:rPr>
                <a:t>Innovation via l'entrepreneuriat local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605099"/>
              <a:ext cx="7264400" cy="4699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844"/>
                </a:lnSpc>
                <a:spcBef>
                  <a:spcPct val="0"/>
                </a:spcBef>
              </a:pPr>
              <a:r>
                <a:rPr lang="en-US" sz="2370" u="none" strike="noStrike">
                  <a:solidFill>
                    <a:srgbClr val="3A3A3A"/>
                  </a:solidFill>
                  <a:latin typeface="HK Grotesk"/>
                  <a:ea typeface="HK Grotesk"/>
                  <a:cs typeface="HK Grotesk"/>
                  <a:sym typeface="HK Grotesk"/>
                </a:rPr>
                <a:t>Solutions créatives pour la gestion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9296400" y="7700962"/>
            <a:ext cx="5448300" cy="1168199"/>
            <a:chOff x="0" y="0"/>
            <a:chExt cx="7264400" cy="1557599"/>
          </a:xfrm>
        </p:grpSpPr>
        <p:sp>
          <p:nvSpPr>
            <p:cNvPr id="10" name="TextBox 10"/>
            <p:cNvSpPr txBox="1"/>
            <p:nvPr/>
          </p:nvSpPr>
          <p:spPr>
            <a:xfrm>
              <a:off x="0" y="0"/>
              <a:ext cx="7264400" cy="9652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889"/>
                </a:lnSpc>
                <a:spcBef>
                  <a:spcPct val="0"/>
                </a:spcBef>
              </a:pPr>
              <a:r>
                <a:rPr lang="en-US" sz="2407" b="1" u="none" strike="noStrike">
                  <a:solidFill>
                    <a:srgbClr val="3A3A3A"/>
                  </a:solidFill>
                  <a:latin typeface="Bricolage Grotesque Bold"/>
                  <a:ea typeface="Bricolage Grotesque Bold"/>
                  <a:cs typeface="Bricolage Grotesque Bold"/>
                  <a:sym typeface="Bricolage Grotesque Bold"/>
                </a:rPr>
                <a:t>Collaboration interdisciplinaire pour l'impact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1087699"/>
              <a:ext cx="7264400" cy="4699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844"/>
                </a:lnSpc>
                <a:spcBef>
                  <a:spcPct val="0"/>
                </a:spcBef>
              </a:pPr>
              <a:r>
                <a:rPr lang="en-US" sz="2370" u="none" strike="noStrike">
                  <a:solidFill>
                    <a:srgbClr val="3A3A3A"/>
                  </a:solidFill>
                  <a:latin typeface="HK Grotesk"/>
                  <a:ea typeface="HK Grotesk"/>
                  <a:cs typeface="HK Grotesk"/>
                  <a:sym typeface="HK Grotesk"/>
                </a:rPr>
                <a:t>Travailler ensemble pour un avenir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-282408" y="-295776"/>
            <a:ext cx="8140533" cy="10878553"/>
            <a:chOff x="0" y="0"/>
            <a:chExt cx="1261182" cy="168537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261182" cy="1685373"/>
            </a:xfrm>
            <a:custGeom>
              <a:avLst/>
              <a:gdLst/>
              <a:ahLst/>
              <a:cxnLst/>
              <a:rect l="l" t="t" r="r" b="b"/>
              <a:pathLst>
                <a:path w="1261182" h="1685373">
                  <a:moveTo>
                    <a:pt x="19021" y="0"/>
                  </a:moveTo>
                  <a:lnTo>
                    <a:pt x="1242161" y="0"/>
                  </a:lnTo>
                  <a:cubicBezTo>
                    <a:pt x="1252666" y="0"/>
                    <a:pt x="1261182" y="8516"/>
                    <a:pt x="1261182" y="19021"/>
                  </a:cubicBezTo>
                  <a:lnTo>
                    <a:pt x="1261182" y="1666352"/>
                  </a:lnTo>
                  <a:cubicBezTo>
                    <a:pt x="1261182" y="1676857"/>
                    <a:pt x="1252666" y="1685373"/>
                    <a:pt x="1242161" y="1685373"/>
                  </a:cubicBezTo>
                  <a:lnTo>
                    <a:pt x="19021" y="1685373"/>
                  </a:lnTo>
                  <a:cubicBezTo>
                    <a:pt x="13976" y="1685373"/>
                    <a:pt x="9138" y="1683369"/>
                    <a:pt x="5571" y="1679802"/>
                  </a:cubicBezTo>
                  <a:cubicBezTo>
                    <a:pt x="2004" y="1676235"/>
                    <a:pt x="0" y="1671396"/>
                    <a:pt x="0" y="1666352"/>
                  </a:cubicBezTo>
                  <a:lnTo>
                    <a:pt x="0" y="19021"/>
                  </a:lnTo>
                  <a:cubicBezTo>
                    <a:pt x="0" y="8516"/>
                    <a:pt x="8516" y="0"/>
                    <a:pt x="19021" y="0"/>
                  </a:cubicBezTo>
                  <a:close/>
                </a:path>
              </a:pathLst>
            </a:custGeom>
            <a:blipFill>
              <a:blip r:embed="rId2"/>
              <a:stretch>
                <a:fillRect t="-391" b="-391"/>
              </a:stretch>
            </a:blip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5493924" y="6934200"/>
            <a:ext cx="3467057" cy="4305236"/>
            <a:chOff x="0" y="0"/>
            <a:chExt cx="4622743" cy="5740315"/>
          </a:xfrm>
        </p:grpSpPr>
        <p:sp>
          <p:nvSpPr>
            <p:cNvPr id="15" name="Freeform 15"/>
            <p:cNvSpPr/>
            <p:nvPr/>
          </p:nvSpPr>
          <p:spPr>
            <a:xfrm rot="-2700000">
              <a:off x="-124706" y="1478676"/>
              <a:ext cx="4872155" cy="1665391"/>
            </a:xfrm>
            <a:custGeom>
              <a:avLst/>
              <a:gdLst/>
              <a:ahLst/>
              <a:cxnLst/>
              <a:rect l="l" t="t" r="r" b="b"/>
              <a:pathLst>
                <a:path w="4872155" h="1665391">
                  <a:moveTo>
                    <a:pt x="0" y="0"/>
                  </a:moveTo>
                  <a:lnTo>
                    <a:pt x="4872155" y="0"/>
                  </a:lnTo>
                  <a:lnTo>
                    <a:pt x="4872155" y="1665391"/>
                  </a:lnTo>
                  <a:lnTo>
                    <a:pt x="0" y="16653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FR"/>
            </a:p>
          </p:txBody>
        </p:sp>
        <p:grpSp>
          <p:nvGrpSpPr>
            <p:cNvPr id="16" name="Group 16"/>
            <p:cNvGrpSpPr/>
            <p:nvPr/>
          </p:nvGrpSpPr>
          <p:grpSpPr>
            <a:xfrm rot="8100000">
              <a:off x="-106337" y="2577879"/>
              <a:ext cx="4835418" cy="1702128"/>
              <a:chOff x="0" y="0"/>
              <a:chExt cx="954623" cy="336039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954623" cy="336039"/>
              </a:xfrm>
              <a:custGeom>
                <a:avLst/>
                <a:gdLst/>
                <a:ahLst/>
                <a:cxnLst/>
                <a:rect l="l" t="t" r="r" b="b"/>
                <a:pathLst>
                  <a:path w="954623" h="336039">
                    <a:moveTo>
                      <a:pt x="751423" y="0"/>
                    </a:moveTo>
                    <a:cubicBezTo>
                      <a:pt x="863647" y="0"/>
                      <a:pt x="954623" y="75225"/>
                      <a:pt x="954623" y="168020"/>
                    </a:cubicBezTo>
                    <a:cubicBezTo>
                      <a:pt x="954623" y="260814"/>
                      <a:pt x="863647" y="336039"/>
                      <a:pt x="751423" y="336039"/>
                    </a:cubicBezTo>
                    <a:lnTo>
                      <a:pt x="203200" y="336039"/>
                    </a:lnTo>
                    <a:cubicBezTo>
                      <a:pt x="90976" y="336039"/>
                      <a:pt x="0" y="260814"/>
                      <a:pt x="0" y="168020"/>
                    </a:cubicBezTo>
                    <a:cubicBezTo>
                      <a:pt x="0" y="75225"/>
                      <a:pt x="90976" y="0"/>
                      <a:pt x="203200" y="0"/>
                    </a:cubicBezTo>
                    <a:close/>
                  </a:path>
                </a:pathLst>
              </a:custGeom>
              <a:solidFill>
                <a:srgbClr val="3A3A3A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8" name="TextBox 18"/>
              <p:cNvSpPr txBox="1"/>
              <p:nvPr/>
            </p:nvSpPr>
            <p:spPr>
              <a:xfrm>
                <a:off x="0" y="-19050"/>
                <a:ext cx="954623" cy="355089"/>
              </a:xfrm>
              <a:prstGeom prst="rect">
                <a:avLst/>
              </a:prstGeom>
            </p:spPr>
            <p:txBody>
              <a:bodyPr lIns="18752" tIns="18752" rIns="18752" bIns="18752" rtlCol="0" anchor="ctr"/>
              <a:lstStyle/>
              <a:p>
                <a:pPr marL="0" lvl="0" indent="0" algn="ctr">
                  <a:lnSpc>
                    <a:spcPts val="755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76</TotalTime>
  <Words>469</Words>
  <Application>Microsoft Office PowerPoint</Application>
  <PresentationFormat>Personnalisé</PresentationFormat>
  <Paragraphs>64</Paragraphs>
  <Slides>11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11</vt:i4>
      </vt:variant>
    </vt:vector>
  </HeadingPairs>
  <TitlesOfParts>
    <vt:vector size="18" baseType="lpstr">
      <vt:lpstr>HK Grotesk Bold</vt:lpstr>
      <vt:lpstr>Bricolage Grotesque Bold</vt:lpstr>
      <vt:lpstr>HK Grotesk</vt:lpstr>
      <vt:lpstr>Bricolage Grotesque Semi-Bold</vt:lpstr>
      <vt:lpstr>Arial</vt:lpstr>
      <vt:lpstr>Calibri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- Gestion des déchets plastiques</dc:title>
  <dc:description>Présentation - Gestion des déchets plastiques</dc:description>
  <cp:lastModifiedBy>lalle mamine</cp:lastModifiedBy>
  <cp:revision>3</cp:revision>
  <dcterms:created xsi:type="dcterms:W3CDTF">2006-08-16T00:00:00Z</dcterms:created>
  <dcterms:modified xsi:type="dcterms:W3CDTF">2026-02-17T11:04:21Z</dcterms:modified>
  <dc:identifier>DAG6Yl4eoGQ</dc:identifier>
</cp:coreProperties>
</file>